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4"/>
  </p:notesMasterIdLst>
  <p:sldIdLst>
    <p:sldId id="256" r:id="rId3"/>
    <p:sldId id="257" r:id="rId4"/>
    <p:sldId id="258" r:id="rId5"/>
    <p:sldId id="259" r:id="rId6"/>
    <p:sldId id="260" r:id="rId7"/>
    <p:sldId id="261" r:id="rId8"/>
    <p:sldId id="276"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67"/>
    <p:restoredTop sz="94702"/>
  </p:normalViewPr>
  <p:slideViewPr>
    <p:cSldViewPr snapToGrid="0">
      <p:cViewPr varScale="1">
        <p:scale>
          <a:sx n="136" d="100"/>
          <a:sy n="136" d="100"/>
        </p:scale>
        <p:origin x="720" y="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23AC6A-8CCB-D849-800D-CE4670B9E0EA}" type="datetimeFigureOut">
              <a:rPr lang="en-US" smtClean="0"/>
              <a:t>10/9/24</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BE1EE7-3986-3D4A-BE33-61D5BDDB0995}" type="slidenum">
              <a:rPr lang="en-US" smtClean="0"/>
              <a:t>‹N°›</a:t>
            </a:fld>
            <a:endParaRPr lang="en-US"/>
          </a:p>
        </p:txBody>
      </p:sp>
    </p:spTree>
    <p:extLst>
      <p:ext uri="{BB962C8B-B14F-4D97-AF65-F5344CB8AC3E}">
        <p14:creationId xmlns:p14="http://schemas.microsoft.com/office/powerpoint/2010/main" val="13958121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ACBE1EE7-3986-3D4A-BE33-61D5BDDB0995}" type="slidenum">
              <a:rPr lang="en-US" smtClean="0"/>
              <a:t>4</a:t>
            </a:fld>
            <a:endParaRPr lang="en-US"/>
          </a:p>
        </p:txBody>
      </p:sp>
    </p:spTree>
    <p:extLst>
      <p:ext uri="{BB962C8B-B14F-4D97-AF65-F5344CB8AC3E}">
        <p14:creationId xmlns:p14="http://schemas.microsoft.com/office/powerpoint/2010/main" val="37047083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ACBE1EE7-3986-3D4A-BE33-61D5BDDB0995}" type="slidenum">
              <a:rPr lang="en-US" smtClean="0"/>
              <a:t>5</a:t>
            </a:fld>
            <a:endParaRPr lang="en-US"/>
          </a:p>
        </p:txBody>
      </p:sp>
    </p:spTree>
    <p:extLst>
      <p:ext uri="{BB962C8B-B14F-4D97-AF65-F5344CB8AC3E}">
        <p14:creationId xmlns:p14="http://schemas.microsoft.com/office/powerpoint/2010/main" val="1558063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ACBE1EE7-3986-3D4A-BE33-61D5BDDB0995}" type="slidenum">
              <a:rPr lang="en-US" smtClean="0"/>
              <a:t>11</a:t>
            </a:fld>
            <a:endParaRPr lang="en-US"/>
          </a:p>
        </p:txBody>
      </p:sp>
    </p:spTree>
    <p:extLst>
      <p:ext uri="{BB962C8B-B14F-4D97-AF65-F5344CB8AC3E}">
        <p14:creationId xmlns:p14="http://schemas.microsoft.com/office/powerpoint/2010/main" val="3940363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2DFCAE-E5C4-BB79-2CD8-2F562E4BCBBB}"/>
              </a:ext>
            </a:extLst>
          </p:cNvPr>
          <p:cNvSpPr>
            <a:spLocks noGrp="1"/>
          </p:cNvSpPr>
          <p:nvPr>
            <p:ph type="ctrTitle"/>
          </p:nvPr>
        </p:nvSpPr>
        <p:spPr>
          <a:xfrm>
            <a:off x="1524000" y="1122363"/>
            <a:ext cx="9144000" cy="2387600"/>
          </a:xfrm>
        </p:spPr>
        <p:txBody>
          <a:bodyPr anchor="b"/>
          <a:lstStyle>
            <a:lvl1pPr algn="ctr">
              <a:defRPr sz="6000">
                <a:latin typeface="Cambria" panose="02040503050406030204" pitchFamily="18" charset="0"/>
              </a:defRPr>
            </a:lvl1pPr>
          </a:lstStyle>
          <a:p>
            <a:r>
              <a:rPr lang="fr-FR" dirty="0"/>
              <a:t>Modifiez le style du titre</a:t>
            </a:r>
            <a:endParaRPr lang="en-US" dirty="0"/>
          </a:p>
        </p:txBody>
      </p:sp>
      <p:sp>
        <p:nvSpPr>
          <p:cNvPr id="3" name="Sous-titre 2">
            <a:extLst>
              <a:ext uri="{FF2B5EF4-FFF2-40B4-BE49-F238E27FC236}">
                <a16:creationId xmlns:a16="http://schemas.microsoft.com/office/drawing/2014/main" id="{C0AA4659-26A3-2714-E0B9-1739253805A3}"/>
              </a:ext>
            </a:extLst>
          </p:cNvPr>
          <p:cNvSpPr>
            <a:spLocks noGrp="1"/>
          </p:cNvSpPr>
          <p:nvPr>
            <p:ph type="subTitle" idx="1"/>
          </p:nvPr>
        </p:nvSpPr>
        <p:spPr>
          <a:xfrm>
            <a:off x="1524000" y="3602038"/>
            <a:ext cx="9144000" cy="1655762"/>
          </a:xfrm>
        </p:spPr>
        <p:txBody>
          <a:bodyPr/>
          <a:lstStyle>
            <a:lvl1pPr marL="0" indent="0" algn="ctr">
              <a:buNone/>
              <a:defRPr sz="2400">
                <a:latin typeface="Cambria" panose="020405030504060302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endParaRPr lang="en-US" dirty="0"/>
          </a:p>
        </p:txBody>
      </p:sp>
      <p:sp>
        <p:nvSpPr>
          <p:cNvPr id="4" name="Espace réservé de la date 3">
            <a:extLst>
              <a:ext uri="{FF2B5EF4-FFF2-40B4-BE49-F238E27FC236}">
                <a16:creationId xmlns:a16="http://schemas.microsoft.com/office/drawing/2014/main" id="{62629E95-B4FC-BC97-19F1-DFF5C241BA19}"/>
              </a:ext>
            </a:extLst>
          </p:cNvPr>
          <p:cNvSpPr>
            <a:spLocks noGrp="1"/>
          </p:cNvSpPr>
          <p:nvPr>
            <p:ph type="dt" sz="half" idx="10"/>
          </p:nvPr>
        </p:nvSpPr>
        <p:spPr/>
        <p:txBody>
          <a:bodyPr/>
          <a:lstStyle/>
          <a:p>
            <a:fld id="{3EA482B6-D7CF-0447-9E67-35F64893EE4C}" type="datetimeFigureOut">
              <a:rPr lang="en-US" smtClean="0"/>
              <a:t>10/9/24</a:t>
            </a:fld>
            <a:endParaRPr lang="en-US"/>
          </a:p>
        </p:txBody>
      </p:sp>
      <p:sp>
        <p:nvSpPr>
          <p:cNvPr id="5" name="Espace réservé du pied de page 4">
            <a:extLst>
              <a:ext uri="{FF2B5EF4-FFF2-40B4-BE49-F238E27FC236}">
                <a16:creationId xmlns:a16="http://schemas.microsoft.com/office/drawing/2014/main" id="{6FA8A922-A560-952E-1928-13E6FA7AF8BC}"/>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9A3151D4-EE5E-875A-7726-89FFA017F641}"/>
              </a:ext>
            </a:extLst>
          </p:cNvPr>
          <p:cNvSpPr>
            <a:spLocks noGrp="1"/>
          </p:cNvSpPr>
          <p:nvPr>
            <p:ph type="sldNum" sz="quarter" idx="12"/>
          </p:nvPr>
        </p:nvSpPr>
        <p:spPr/>
        <p:txBody>
          <a:bodyPr/>
          <a:lstStyle/>
          <a:p>
            <a:fld id="{D2FF214E-1AA6-2E4C-B7E2-9043D9EB8152}" type="slidenum">
              <a:rPr lang="en-US" smtClean="0"/>
              <a:t>‹N°›</a:t>
            </a:fld>
            <a:endParaRPr lang="en-US"/>
          </a:p>
        </p:txBody>
      </p:sp>
    </p:spTree>
    <p:extLst>
      <p:ext uri="{BB962C8B-B14F-4D97-AF65-F5344CB8AC3E}">
        <p14:creationId xmlns:p14="http://schemas.microsoft.com/office/powerpoint/2010/main" val="14756930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E38D3C-8996-B4FC-E4FA-AEFFA1BFF3DD}"/>
              </a:ext>
            </a:extLst>
          </p:cNvPr>
          <p:cNvSpPr>
            <a:spLocks noGrp="1"/>
          </p:cNvSpPr>
          <p:nvPr>
            <p:ph type="title"/>
          </p:nvPr>
        </p:nvSpPr>
        <p:spPr/>
        <p:txBody>
          <a:bodyPr/>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A5D19F63-234E-8987-F947-25A4736A3ACF}"/>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0282E0A4-81EB-A060-E727-E2FDB734427C}"/>
              </a:ext>
            </a:extLst>
          </p:cNvPr>
          <p:cNvSpPr>
            <a:spLocks noGrp="1"/>
          </p:cNvSpPr>
          <p:nvPr>
            <p:ph type="dt" sz="half" idx="10"/>
          </p:nvPr>
        </p:nvSpPr>
        <p:spPr/>
        <p:txBody>
          <a:bodyPr/>
          <a:lstStyle/>
          <a:p>
            <a:fld id="{3EA482B6-D7CF-0447-9E67-35F64893EE4C}" type="datetimeFigureOut">
              <a:rPr lang="en-US" smtClean="0"/>
              <a:t>10/9/24</a:t>
            </a:fld>
            <a:endParaRPr lang="en-US"/>
          </a:p>
        </p:txBody>
      </p:sp>
      <p:sp>
        <p:nvSpPr>
          <p:cNvPr id="5" name="Espace réservé du pied de page 4">
            <a:extLst>
              <a:ext uri="{FF2B5EF4-FFF2-40B4-BE49-F238E27FC236}">
                <a16:creationId xmlns:a16="http://schemas.microsoft.com/office/drawing/2014/main" id="{2A832DFB-981A-1DD2-38BE-50FFEF4EC2C2}"/>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85117CB4-E8A0-C668-3E75-EC60AE93364B}"/>
              </a:ext>
            </a:extLst>
          </p:cNvPr>
          <p:cNvSpPr>
            <a:spLocks noGrp="1"/>
          </p:cNvSpPr>
          <p:nvPr>
            <p:ph type="sldNum" sz="quarter" idx="12"/>
          </p:nvPr>
        </p:nvSpPr>
        <p:spPr/>
        <p:txBody>
          <a:bodyPr/>
          <a:lstStyle/>
          <a:p>
            <a:fld id="{D2FF214E-1AA6-2E4C-B7E2-9043D9EB8152}" type="slidenum">
              <a:rPr lang="en-US" smtClean="0"/>
              <a:t>‹N°›</a:t>
            </a:fld>
            <a:endParaRPr lang="en-US"/>
          </a:p>
        </p:txBody>
      </p:sp>
    </p:spTree>
    <p:extLst>
      <p:ext uri="{BB962C8B-B14F-4D97-AF65-F5344CB8AC3E}">
        <p14:creationId xmlns:p14="http://schemas.microsoft.com/office/powerpoint/2010/main" val="2410269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8337AB5D-5AAC-6F79-8A71-33BDEFDE9513}"/>
              </a:ext>
            </a:extLst>
          </p:cNvPr>
          <p:cNvSpPr>
            <a:spLocks noGrp="1"/>
          </p:cNvSpPr>
          <p:nvPr>
            <p:ph type="title" orient="vert"/>
          </p:nvPr>
        </p:nvSpPr>
        <p:spPr>
          <a:xfrm>
            <a:off x="8724900" y="365125"/>
            <a:ext cx="2628900" cy="5811838"/>
          </a:xfrm>
        </p:spPr>
        <p:txBody>
          <a:bodyPr vert="eaVert"/>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613D1A09-9C11-B1D5-C634-11D42168F828}"/>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DE63DEFF-28EC-135C-C7EB-F36B450AFDE1}"/>
              </a:ext>
            </a:extLst>
          </p:cNvPr>
          <p:cNvSpPr>
            <a:spLocks noGrp="1"/>
          </p:cNvSpPr>
          <p:nvPr>
            <p:ph type="dt" sz="half" idx="10"/>
          </p:nvPr>
        </p:nvSpPr>
        <p:spPr/>
        <p:txBody>
          <a:bodyPr/>
          <a:lstStyle/>
          <a:p>
            <a:fld id="{3EA482B6-D7CF-0447-9E67-35F64893EE4C}" type="datetimeFigureOut">
              <a:rPr lang="en-US" smtClean="0"/>
              <a:t>10/9/24</a:t>
            </a:fld>
            <a:endParaRPr lang="en-US"/>
          </a:p>
        </p:txBody>
      </p:sp>
      <p:sp>
        <p:nvSpPr>
          <p:cNvPr id="5" name="Espace réservé du pied de page 4">
            <a:extLst>
              <a:ext uri="{FF2B5EF4-FFF2-40B4-BE49-F238E27FC236}">
                <a16:creationId xmlns:a16="http://schemas.microsoft.com/office/drawing/2014/main" id="{F1C55841-8E99-BAB7-89BF-7D5A0DA45956}"/>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0DFF8E13-B0F1-6DC3-D0D6-3F592BB88B9C}"/>
              </a:ext>
            </a:extLst>
          </p:cNvPr>
          <p:cNvSpPr>
            <a:spLocks noGrp="1"/>
          </p:cNvSpPr>
          <p:nvPr>
            <p:ph type="sldNum" sz="quarter" idx="12"/>
          </p:nvPr>
        </p:nvSpPr>
        <p:spPr/>
        <p:txBody>
          <a:bodyPr/>
          <a:lstStyle/>
          <a:p>
            <a:fld id="{D2FF214E-1AA6-2E4C-B7E2-9043D9EB8152}" type="slidenum">
              <a:rPr lang="en-US" smtClean="0"/>
              <a:t>‹N°›</a:t>
            </a:fld>
            <a:endParaRPr lang="en-US"/>
          </a:p>
        </p:txBody>
      </p:sp>
    </p:spTree>
    <p:extLst>
      <p:ext uri="{BB962C8B-B14F-4D97-AF65-F5344CB8AC3E}">
        <p14:creationId xmlns:p14="http://schemas.microsoft.com/office/powerpoint/2010/main" val="10590871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5DAC60-A691-C828-CB35-CE8A916D6FE1}"/>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a:p>
        </p:txBody>
      </p:sp>
      <p:sp>
        <p:nvSpPr>
          <p:cNvPr id="3" name="Sous-titre 2">
            <a:extLst>
              <a:ext uri="{FF2B5EF4-FFF2-40B4-BE49-F238E27FC236}">
                <a16:creationId xmlns:a16="http://schemas.microsoft.com/office/drawing/2014/main" id="{A8F9B469-002F-0F29-7143-DE21723AFC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a:p>
        </p:txBody>
      </p:sp>
      <p:sp>
        <p:nvSpPr>
          <p:cNvPr id="4" name="Espace réservé de la date 3">
            <a:extLst>
              <a:ext uri="{FF2B5EF4-FFF2-40B4-BE49-F238E27FC236}">
                <a16:creationId xmlns:a16="http://schemas.microsoft.com/office/drawing/2014/main" id="{EE6FB466-4240-9433-5433-67877D43C54B}"/>
              </a:ext>
            </a:extLst>
          </p:cNvPr>
          <p:cNvSpPr>
            <a:spLocks noGrp="1"/>
          </p:cNvSpPr>
          <p:nvPr>
            <p:ph type="dt" sz="half" idx="10"/>
          </p:nvPr>
        </p:nvSpPr>
        <p:spPr/>
        <p:txBody>
          <a:bodyPr/>
          <a:lstStyle/>
          <a:p>
            <a:fld id="{8540C386-1CB0-5E47-BE9A-B02A69E874A2}" type="datetimeFigureOut">
              <a:rPr lang="en-US" smtClean="0"/>
              <a:t>10/9/24</a:t>
            </a:fld>
            <a:endParaRPr lang="en-US"/>
          </a:p>
        </p:txBody>
      </p:sp>
      <p:sp>
        <p:nvSpPr>
          <p:cNvPr id="5" name="Espace réservé du pied de page 4">
            <a:extLst>
              <a:ext uri="{FF2B5EF4-FFF2-40B4-BE49-F238E27FC236}">
                <a16:creationId xmlns:a16="http://schemas.microsoft.com/office/drawing/2014/main" id="{A6982E0B-349D-FCD3-624B-D7B057F4EFF3}"/>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348A9D2B-5B8B-607D-9B0C-DDCF446709CB}"/>
              </a:ext>
            </a:extLst>
          </p:cNvPr>
          <p:cNvSpPr>
            <a:spLocks noGrp="1"/>
          </p:cNvSpPr>
          <p:nvPr>
            <p:ph type="sldNum" sz="quarter" idx="12"/>
          </p:nvPr>
        </p:nvSpPr>
        <p:spPr/>
        <p:txBody>
          <a:bodyPr/>
          <a:lstStyle/>
          <a:p>
            <a:fld id="{4E73BBBA-437D-5447-9131-2CEA47B7D340}" type="slidenum">
              <a:rPr lang="en-US" smtClean="0"/>
              <a:t>‹N°›</a:t>
            </a:fld>
            <a:endParaRPr lang="en-US"/>
          </a:p>
        </p:txBody>
      </p:sp>
    </p:spTree>
    <p:extLst>
      <p:ext uri="{BB962C8B-B14F-4D97-AF65-F5344CB8AC3E}">
        <p14:creationId xmlns:p14="http://schemas.microsoft.com/office/powerpoint/2010/main" val="29997951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833BF6-5CD4-22A3-0C8D-51B84D0FC374}"/>
              </a:ext>
            </a:extLst>
          </p:cNvPr>
          <p:cNvSpPr>
            <a:spLocks noGrp="1"/>
          </p:cNvSpPr>
          <p:nvPr>
            <p:ph type="title"/>
          </p:nvPr>
        </p:nvSpPr>
        <p:spPr/>
        <p:txBody>
          <a:bodyPr/>
          <a:lstStyle/>
          <a:p>
            <a:r>
              <a:rPr lang="fr-FR"/>
              <a:t>Modifiez le style du titre</a:t>
            </a:r>
            <a:endParaRPr lang="en-US"/>
          </a:p>
        </p:txBody>
      </p:sp>
      <p:sp>
        <p:nvSpPr>
          <p:cNvPr id="3" name="Espace réservé du contenu 2">
            <a:extLst>
              <a:ext uri="{FF2B5EF4-FFF2-40B4-BE49-F238E27FC236}">
                <a16:creationId xmlns:a16="http://schemas.microsoft.com/office/drawing/2014/main" id="{4285C64F-C0AD-CD66-342F-0CDA9FB75DB2}"/>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FA2E5644-D853-432C-B81D-736A8B9F23D3}"/>
              </a:ext>
            </a:extLst>
          </p:cNvPr>
          <p:cNvSpPr>
            <a:spLocks noGrp="1"/>
          </p:cNvSpPr>
          <p:nvPr>
            <p:ph type="dt" sz="half" idx="10"/>
          </p:nvPr>
        </p:nvSpPr>
        <p:spPr/>
        <p:txBody>
          <a:bodyPr/>
          <a:lstStyle/>
          <a:p>
            <a:fld id="{8540C386-1CB0-5E47-BE9A-B02A69E874A2}" type="datetimeFigureOut">
              <a:rPr lang="en-US" smtClean="0"/>
              <a:t>10/9/24</a:t>
            </a:fld>
            <a:endParaRPr lang="en-US"/>
          </a:p>
        </p:txBody>
      </p:sp>
      <p:sp>
        <p:nvSpPr>
          <p:cNvPr id="5" name="Espace réservé du pied de page 4">
            <a:extLst>
              <a:ext uri="{FF2B5EF4-FFF2-40B4-BE49-F238E27FC236}">
                <a16:creationId xmlns:a16="http://schemas.microsoft.com/office/drawing/2014/main" id="{BB259846-36CC-6380-D561-BC8B84608E20}"/>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1276585D-C7AA-F89D-A559-C0093B38BE41}"/>
              </a:ext>
            </a:extLst>
          </p:cNvPr>
          <p:cNvSpPr>
            <a:spLocks noGrp="1"/>
          </p:cNvSpPr>
          <p:nvPr>
            <p:ph type="sldNum" sz="quarter" idx="12"/>
          </p:nvPr>
        </p:nvSpPr>
        <p:spPr/>
        <p:txBody>
          <a:bodyPr/>
          <a:lstStyle/>
          <a:p>
            <a:fld id="{4E73BBBA-437D-5447-9131-2CEA47B7D340}" type="slidenum">
              <a:rPr lang="en-US" smtClean="0"/>
              <a:t>‹N°›</a:t>
            </a:fld>
            <a:endParaRPr lang="en-US"/>
          </a:p>
        </p:txBody>
      </p:sp>
    </p:spTree>
    <p:extLst>
      <p:ext uri="{BB962C8B-B14F-4D97-AF65-F5344CB8AC3E}">
        <p14:creationId xmlns:p14="http://schemas.microsoft.com/office/powerpoint/2010/main" val="34255367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B57A14-AAA3-CC87-1361-4D48C3305E73}"/>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a:p>
        </p:txBody>
      </p:sp>
      <p:sp>
        <p:nvSpPr>
          <p:cNvPr id="3" name="Espace réservé du texte 2">
            <a:extLst>
              <a:ext uri="{FF2B5EF4-FFF2-40B4-BE49-F238E27FC236}">
                <a16:creationId xmlns:a16="http://schemas.microsoft.com/office/drawing/2014/main" id="{DE772835-0535-9420-BCA3-63D213F1089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0C352CDD-38EE-26A9-8477-00E94C567D0E}"/>
              </a:ext>
            </a:extLst>
          </p:cNvPr>
          <p:cNvSpPr>
            <a:spLocks noGrp="1"/>
          </p:cNvSpPr>
          <p:nvPr>
            <p:ph type="dt" sz="half" idx="10"/>
          </p:nvPr>
        </p:nvSpPr>
        <p:spPr/>
        <p:txBody>
          <a:bodyPr/>
          <a:lstStyle/>
          <a:p>
            <a:fld id="{8540C386-1CB0-5E47-BE9A-B02A69E874A2}" type="datetimeFigureOut">
              <a:rPr lang="en-US" smtClean="0"/>
              <a:t>10/9/24</a:t>
            </a:fld>
            <a:endParaRPr lang="en-US"/>
          </a:p>
        </p:txBody>
      </p:sp>
      <p:sp>
        <p:nvSpPr>
          <p:cNvPr id="5" name="Espace réservé du pied de page 4">
            <a:extLst>
              <a:ext uri="{FF2B5EF4-FFF2-40B4-BE49-F238E27FC236}">
                <a16:creationId xmlns:a16="http://schemas.microsoft.com/office/drawing/2014/main" id="{0CC6DA0B-8F21-DB31-58E5-FD212F705C98}"/>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C0660C8E-6AB0-151A-9B5D-A936A925C27E}"/>
              </a:ext>
            </a:extLst>
          </p:cNvPr>
          <p:cNvSpPr>
            <a:spLocks noGrp="1"/>
          </p:cNvSpPr>
          <p:nvPr>
            <p:ph type="sldNum" sz="quarter" idx="12"/>
          </p:nvPr>
        </p:nvSpPr>
        <p:spPr/>
        <p:txBody>
          <a:bodyPr/>
          <a:lstStyle/>
          <a:p>
            <a:fld id="{4E73BBBA-437D-5447-9131-2CEA47B7D340}" type="slidenum">
              <a:rPr lang="en-US" smtClean="0"/>
              <a:t>‹N°›</a:t>
            </a:fld>
            <a:endParaRPr lang="en-US"/>
          </a:p>
        </p:txBody>
      </p:sp>
    </p:spTree>
    <p:extLst>
      <p:ext uri="{BB962C8B-B14F-4D97-AF65-F5344CB8AC3E}">
        <p14:creationId xmlns:p14="http://schemas.microsoft.com/office/powerpoint/2010/main" val="4946206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245684-D5E8-4DB4-B0AB-511F193E6C34}"/>
              </a:ext>
            </a:extLst>
          </p:cNvPr>
          <p:cNvSpPr>
            <a:spLocks noGrp="1"/>
          </p:cNvSpPr>
          <p:nvPr>
            <p:ph type="title"/>
          </p:nvPr>
        </p:nvSpPr>
        <p:spPr/>
        <p:txBody>
          <a:bodyPr/>
          <a:lstStyle/>
          <a:p>
            <a:r>
              <a:rPr lang="fr-FR"/>
              <a:t>Modifiez le style du titre</a:t>
            </a:r>
            <a:endParaRPr lang="en-US"/>
          </a:p>
        </p:txBody>
      </p:sp>
      <p:sp>
        <p:nvSpPr>
          <p:cNvPr id="3" name="Espace réservé du contenu 2">
            <a:extLst>
              <a:ext uri="{FF2B5EF4-FFF2-40B4-BE49-F238E27FC236}">
                <a16:creationId xmlns:a16="http://schemas.microsoft.com/office/drawing/2014/main" id="{71A2C7EF-EB19-E6B2-F5BD-69CC656B58B1}"/>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a:extLst>
              <a:ext uri="{FF2B5EF4-FFF2-40B4-BE49-F238E27FC236}">
                <a16:creationId xmlns:a16="http://schemas.microsoft.com/office/drawing/2014/main" id="{899D12CE-6103-73DD-1CF4-1BC2A843E304}"/>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e la date 4">
            <a:extLst>
              <a:ext uri="{FF2B5EF4-FFF2-40B4-BE49-F238E27FC236}">
                <a16:creationId xmlns:a16="http://schemas.microsoft.com/office/drawing/2014/main" id="{AC7BD9D4-7D9E-EB43-CEB7-17EC0FF0E8A9}"/>
              </a:ext>
            </a:extLst>
          </p:cNvPr>
          <p:cNvSpPr>
            <a:spLocks noGrp="1"/>
          </p:cNvSpPr>
          <p:nvPr>
            <p:ph type="dt" sz="half" idx="10"/>
          </p:nvPr>
        </p:nvSpPr>
        <p:spPr/>
        <p:txBody>
          <a:bodyPr/>
          <a:lstStyle/>
          <a:p>
            <a:fld id="{8540C386-1CB0-5E47-BE9A-B02A69E874A2}" type="datetimeFigureOut">
              <a:rPr lang="en-US" smtClean="0"/>
              <a:t>10/9/24</a:t>
            </a:fld>
            <a:endParaRPr lang="en-US"/>
          </a:p>
        </p:txBody>
      </p:sp>
      <p:sp>
        <p:nvSpPr>
          <p:cNvPr id="6" name="Espace réservé du pied de page 5">
            <a:extLst>
              <a:ext uri="{FF2B5EF4-FFF2-40B4-BE49-F238E27FC236}">
                <a16:creationId xmlns:a16="http://schemas.microsoft.com/office/drawing/2014/main" id="{6E219E69-CFB1-BAE1-B4F6-A32C6EB2BE21}"/>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CE31B9C0-8DB2-0F6B-0F65-EF3051597DA8}"/>
              </a:ext>
            </a:extLst>
          </p:cNvPr>
          <p:cNvSpPr>
            <a:spLocks noGrp="1"/>
          </p:cNvSpPr>
          <p:nvPr>
            <p:ph type="sldNum" sz="quarter" idx="12"/>
          </p:nvPr>
        </p:nvSpPr>
        <p:spPr/>
        <p:txBody>
          <a:bodyPr/>
          <a:lstStyle/>
          <a:p>
            <a:fld id="{4E73BBBA-437D-5447-9131-2CEA47B7D340}" type="slidenum">
              <a:rPr lang="en-US" smtClean="0"/>
              <a:t>‹N°›</a:t>
            </a:fld>
            <a:endParaRPr lang="en-US"/>
          </a:p>
        </p:txBody>
      </p:sp>
    </p:spTree>
    <p:extLst>
      <p:ext uri="{BB962C8B-B14F-4D97-AF65-F5344CB8AC3E}">
        <p14:creationId xmlns:p14="http://schemas.microsoft.com/office/powerpoint/2010/main" val="5365849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F14ED4-3084-9FDB-B407-B94587C7FEB5}"/>
              </a:ext>
            </a:extLst>
          </p:cNvPr>
          <p:cNvSpPr>
            <a:spLocks noGrp="1"/>
          </p:cNvSpPr>
          <p:nvPr>
            <p:ph type="title"/>
          </p:nvPr>
        </p:nvSpPr>
        <p:spPr>
          <a:xfrm>
            <a:off x="839788" y="365125"/>
            <a:ext cx="10515600" cy="1325563"/>
          </a:xfrm>
        </p:spPr>
        <p:txBody>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BB2FD6B3-A2C3-65E5-5AC5-9F5C0A3105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54BA5A34-3F8B-971A-AAA6-C5FCA2CC7BD7}"/>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a:extLst>
              <a:ext uri="{FF2B5EF4-FFF2-40B4-BE49-F238E27FC236}">
                <a16:creationId xmlns:a16="http://schemas.microsoft.com/office/drawing/2014/main" id="{037585D2-9697-7C1D-86E8-C51ABA3F1F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7EEFDB6D-D3B5-4767-52E3-3DEC78D41C59}"/>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Espace réservé de la date 6">
            <a:extLst>
              <a:ext uri="{FF2B5EF4-FFF2-40B4-BE49-F238E27FC236}">
                <a16:creationId xmlns:a16="http://schemas.microsoft.com/office/drawing/2014/main" id="{0DD85495-A3B7-7DD2-675A-50AF6FDDA9E0}"/>
              </a:ext>
            </a:extLst>
          </p:cNvPr>
          <p:cNvSpPr>
            <a:spLocks noGrp="1"/>
          </p:cNvSpPr>
          <p:nvPr>
            <p:ph type="dt" sz="half" idx="10"/>
          </p:nvPr>
        </p:nvSpPr>
        <p:spPr/>
        <p:txBody>
          <a:bodyPr/>
          <a:lstStyle/>
          <a:p>
            <a:fld id="{8540C386-1CB0-5E47-BE9A-B02A69E874A2}" type="datetimeFigureOut">
              <a:rPr lang="en-US" smtClean="0"/>
              <a:t>10/9/24</a:t>
            </a:fld>
            <a:endParaRPr lang="en-US"/>
          </a:p>
        </p:txBody>
      </p:sp>
      <p:sp>
        <p:nvSpPr>
          <p:cNvPr id="8" name="Espace réservé du pied de page 7">
            <a:extLst>
              <a:ext uri="{FF2B5EF4-FFF2-40B4-BE49-F238E27FC236}">
                <a16:creationId xmlns:a16="http://schemas.microsoft.com/office/drawing/2014/main" id="{EB359E43-2A8C-6BDC-48E5-40598D352FAD}"/>
              </a:ext>
            </a:extLst>
          </p:cNvPr>
          <p:cNvSpPr>
            <a:spLocks noGrp="1"/>
          </p:cNvSpPr>
          <p:nvPr>
            <p:ph type="ftr" sz="quarter" idx="11"/>
          </p:nvPr>
        </p:nvSpPr>
        <p:spPr/>
        <p:txBody>
          <a:bodyPr/>
          <a:lstStyle/>
          <a:p>
            <a:endParaRPr lang="en-US"/>
          </a:p>
        </p:txBody>
      </p:sp>
      <p:sp>
        <p:nvSpPr>
          <p:cNvPr id="9" name="Espace réservé du numéro de diapositive 8">
            <a:extLst>
              <a:ext uri="{FF2B5EF4-FFF2-40B4-BE49-F238E27FC236}">
                <a16:creationId xmlns:a16="http://schemas.microsoft.com/office/drawing/2014/main" id="{C7A50649-5144-1CAB-B15F-462A02412968}"/>
              </a:ext>
            </a:extLst>
          </p:cNvPr>
          <p:cNvSpPr>
            <a:spLocks noGrp="1"/>
          </p:cNvSpPr>
          <p:nvPr>
            <p:ph type="sldNum" sz="quarter" idx="12"/>
          </p:nvPr>
        </p:nvSpPr>
        <p:spPr/>
        <p:txBody>
          <a:bodyPr/>
          <a:lstStyle/>
          <a:p>
            <a:fld id="{4E73BBBA-437D-5447-9131-2CEA47B7D340}" type="slidenum">
              <a:rPr lang="en-US" smtClean="0"/>
              <a:t>‹N°›</a:t>
            </a:fld>
            <a:endParaRPr lang="en-US"/>
          </a:p>
        </p:txBody>
      </p:sp>
    </p:spTree>
    <p:extLst>
      <p:ext uri="{BB962C8B-B14F-4D97-AF65-F5344CB8AC3E}">
        <p14:creationId xmlns:p14="http://schemas.microsoft.com/office/powerpoint/2010/main" val="1186612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86888C-AC75-28DF-7882-E238989DFFF1}"/>
              </a:ext>
            </a:extLst>
          </p:cNvPr>
          <p:cNvSpPr>
            <a:spLocks noGrp="1"/>
          </p:cNvSpPr>
          <p:nvPr>
            <p:ph type="title"/>
          </p:nvPr>
        </p:nvSpPr>
        <p:spPr/>
        <p:txBody>
          <a:bodyPr/>
          <a:lstStyle/>
          <a:p>
            <a:r>
              <a:rPr lang="fr-FR"/>
              <a:t>Modifiez le style du titre</a:t>
            </a:r>
            <a:endParaRPr lang="en-US"/>
          </a:p>
        </p:txBody>
      </p:sp>
      <p:sp>
        <p:nvSpPr>
          <p:cNvPr id="3" name="Espace réservé de la date 2">
            <a:extLst>
              <a:ext uri="{FF2B5EF4-FFF2-40B4-BE49-F238E27FC236}">
                <a16:creationId xmlns:a16="http://schemas.microsoft.com/office/drawing/2014/main" id="{5190F60E-1218-8DA2-6AB5-C3995C528FF7}"/>
              </a:ext>
            </a:extLst>
          </p:cNvPr>
          <p:cNvSpPr>
            <a:spLocks noGrp="1"/>
          </p:cNvSpPr>
          <p:nvPr>
            <p:ph type="dt" sz="half" idx="10"/>
          </p:nvPr>
        </p:nvSpPr>
        <p:spPr/>
        <p:txBody>
          <a:bodyPr/>
          <a:lstStyle/>
          <a:p>
            <a:fld id="{8540C386-1CB0-5E47-BE9A-B02A69E874A2}" type="datetimeFigureOut">
              <a:rPr lang="en-US" smtClean="0"/>
              <a:t>10/9/24</a:t>
            </a:fld>
            <a:endParaRPr lang="en-US"/>
          </a:p>
        </p:txBody>
      </p:sp>
      <p:sp>
        <p:nvSpPr>
          <p:cNvPr id="4" name="Espace réservé du pied de page 3">
            <a:extLst>
              <a:ext uri="{FF2B5EF4-FFF2-40B4-BE49-F238E27FC236}">
                <a16:creationId xmlns:a16="http://schemas.microsoft.com/office/drawing/2014/main" id="{3279F6BB-09B7-0C3A-F76D-B71B11871F60}"/>
              </a:ext>
            </a:extLst>
          </p:cNvPr>
          <p:cNvSpPr>
            <a:spLocks noGrp="1"/>
          </p:cNvSpPr>
          <p:nvPr>
            <p:ph type="ftr" sz="quarter" idx="11"/>
          </p:nvPr>
        </p:nvSpPr>
        <p:spPr/>
        <p:txBody>
          <a:bodyPr/>
          <a:lstStyle/>
          <a:p>
            <a:endParaRPr lang="en-US"/>
          </a:p>
        </p:txBody>
      </p:sp>
      <p:sp>
        <p:nvSpPr>
          <p:cNvPr id="5" name="Espace réservé du numéro de diapositive 4">
            <a:extLst>
              <a:ext uri="{FF2B5EF4-FFF2-40B4-BE49-F238E27FC236}">
                <a16:creationId xmlns:a16="http://schemas.microsoft.com/office/drawing/2014/main" id="{A4C6BDB1-AC57-AF97-2939-838CCC5EAA14}"/>
              </a:ext>
            </a:extLst>
          </p:cNvPr>
          <p:cNvSpPr>
            <a:spLocks noGrp="1"/>
          </p:cNvSpPr>
          <p:nvPr>
            <p:ph type="sldNum" sz="quarter" idx="12"/>
          </p:nvPr>
        </p:nvSpPr>
        <p:spPr/>
        <p:txBody>
          <a:bodyPr/>
          <a:lstStyle/>
          <a:p>
            <a:fld id="{4E73BBBA-437D-5447-9131-2CEA47B7D340}" type="slidenum">
              <a:rPr lang="en-US" smtClean="0"/>
              <a:t>‹N°›</a:t>
            </a:fld>
            <a:endParaRPr lang="en-US"/>
          </a:p>
        </p:txBody>
      </p:sp>
    </p:spTree>
    <p:extLst>
      <p:ext uri="{BB962C8B-B14F-4D97-AF65-F5344CB8AC3E}">
        <p14:creationId xmlns:p14="http://schemas.microsoft.com/office/powerpoint/2010/main" val="23059913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F0FB4F4-515F-2FDC-4471-208412CC4D56}"/>
              </a:ext>
            </a:extLst>
          </p:cNvPr>
          <p:cNvSpPr>
            <a:spLocks noGrp="1"/>
          </p:cNvSpPr>
          <p:nvPr>
            <p:ph type="dt" sz="half" idx="10"/>
          </p:nvPr>
        </p:nvSpPr>
        <p:spPr/>
        <p:txBody>
          <a:bodyPr/>
          <a:lstStyle/>
          <a:p>
            <a:fld id="{8540C386-1CB0-5E47-BE9A-B02A69E874A2}" type="datetimeFigureOut">
              <a:rPr lang="en-US" smtClean="0"/>
              <a:t>10/9/24</a:t>
            </a:fld>
            <a:endParaRPr lang="en-US"/>
          </a:p>
        </p:txBody>
      </p:sp>
      <p:sp>
        <p:nvSpPr>
          <p:cNvPr id="3" name="Espace réservé du pied de page 2">
            <a:extLst>
              <a:ext uri="{FF2B5EF4-FFF2-40B4-BE49-F238E27FC236}">
                <a16:creationId xmlns:a16="http://schemas.microsoft.com/office/drawing/2014/main" id="{85E8501B-0795-41DE-115C-8361F02EA537}"/>
              </a:ext>
            </a:extLst>
          </p:cNvPr>
          <p:cNvSpPr>
            <a:spLocks noGrp="1"/>
          </p:cNvSpPr>
          <p:nvPr>
            <p:ph type="ftr" sz="quarter" idx="11"/>
          </p:nvPr>
        </p:nvSpPr>
        <p:spPr/>
        <p:txBody>
          <a:bodyPr/>
          <a:lstStyle/>
          <a:p>
            <a:endParaRPr lang="en-US"/>
          </a:p>
        </p:txBody>
      </p:sp>
      <p:sp>
        <p:nvSpPr>
          <p:cNvPr id="4" name="Espace réservé du numéro de diapositive 3">
            <a:extLst>
              <a:ext uri="{FF2B5EF4-FFF2-40B4-BE49-F238E27FC236}">
                <a16:creationId xmlns:a16="http://schemas.microsoft.com/office/drawing/2014/main" id="{D0ABE298-A088-FE21-4E35-009FA822CF62}"/>
              </a:ext>
            </a:extLst>
          </p:cNvPr>
          <p:cNvSpPr>
            <a:spLocks noGrp="1"/>
          </p:cNvSpPr>
          <p:nvPr>
            <p:ph type="sldNum" sz="quarter" idx="12"/>
          </p:nvPr>
        </p:nvSpPr>
        <p:spPr/>
        <p:txBody>
          <a:bodyPr/>
          <a:lstStyle/>
          <a:p>
            <a:fld id="{4E73BBBA-437D-5447-9131-2CEA47B7D340}" type="slidenum">
              <a:rPr lang="en-US" smtClean="0"/>
              <a:t>‹N°›</a:t>
            </a:fld>
            <a:endParaRPr lang="en-US"/>
          </a:p>
        </p:txBody>
      </p:sp>
    </p:spTree>
    <p:extLst>
      <p:ext uri="{BB962C8B-B14F-4D97-AF65-F5344CB8AC3E}">
        <p14:creationId xmlns:p14="http://schemas.microsoft.com/office/powerpoint/2010/main" val="40067128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05F9C6-DEAC-48A7-B2CB-C190ADF098FC}"/>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du contenu 2">
            <a:extLst>
              <a:ext uri="{FF2B5EF4-FFF2-40B4-BE49-F238E27FC236}">
                <a16:creationId xmlns:a16="http://schemas.microsoft.com/office/drawing/2014/main" id="{F04CE2B1-7916-DE29-330E-914978757C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texte 3">
            <a:extLst>
              <a:ext uri="{FF2B5EF4-FFF2-40B4-BE49-F238E27FC236}">
                <a16:creationId xmlns:a16="http://schemas.microsoft.com/office/drawing/2014/main" id="{CE931F53-F9DB-21BF-4731-8618285959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EF43DDDE-47F7-22B4-82E9-07488F1D6A39}"/>
              </a:ext>
            </a:extLst>
          </p:cNvPr>
          <p:cNvSpPr>
            <a:spLocks noGrp="1"/>
          </p:cNvSpPr>
          <p:nvPr>
            <p:ph type="dt" sz="half" idx="10"/>
          </p:nvPr>
        </p:nvSpPr>
        <p:spPr/>
        <p:txBody>
          <a:bodyPr/>
          <a:lstStyle/>
          <a:p>
            <a:fld id="{8540C386-1CB0-5E47-BE9A-B02A69E874A2}" type="datetimeFigureOut">
              <a:rPr lang="en-US" smtClean="0"/>
              <a:t>10/9/24</a:t>
            </a:fld>
            <a:endParaRPr lang="en-US"/>
          </a:p>
        </p:txBody>
      </p:sp>
      <p:sp>
        <p:nvSpPr>
          <p:cNvPr id="6" name="Espace réservé du pied de page 5">
            <a:extLst>
              <a:ext uri="{FF2B5EF4-FFF2-40B4-BE49-F238E27FC236}">
                <a16:creationId xmlns:a16="http://schemas.microsoft.com/office/drawing/2014/main" id="{4BAF506F-620D-740F-14A9-89C99A7A9571}"/>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63C995F1-3E3C-31F7-6A28-6D96ED3A0C94}"/>
              </a:ext>
            </a:extLst>
          </p:cNvPr>
          <p:cNvSpPr>
            <a:spLocks noGrp="1"/>
          </p:cNvSpPr>
          <p:nvPr>
            <p:ph type="sldNum" sz="quarter" idx="12"/>
          </p:nvPr>
        </p:nvSpPr>
        <p:spPr/>
        <p:txBody>
          <a:bodyPr/>
          <a:lstStyle/>
          <a:p>
            <a:fld id="{4E73BBBA-437D-5447-9131-2CEA47B7D340}" type="slidenum">
              <a:rPr lang="en-US" smtClean="0"/>
              <a:t>‹N°›</a:t>
            </a:fld>
            <a:endParaRPr lang="en-US"/>
          </a:p>
        </p:txBody>
      </p:sp>
    </p:spTree>
    <p:extLst>
      <p:ext uri="{BB962C8B-B14F-4D97-AF65-F5344CB8AC3E}">
        <p14:creationId xmlns:p14="http://schemas.microsoft.com/office/powerpoint/2010/main" val="20983944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07CBAC-BD64-031E-701D-2B90D1B32FE1}"/>
              </a:ext>
            </a:extLst>
          </p:cNvPr>
          <p:cNvSpPr>
            <a:spLocks noGrp="1"/>
          </p:cNvSpPr>
          <p:nvPr>
            <p:ph type="title"/>
          </p:nvPr>
        </p:nvSpPr>
        <p:spPr/>
        <p:txBody>
          <a:bodyPr/>
          <a:lstStyle>
            <a:lvl1pPr>
              <a:defRPr>
                <a:latin typeface="Cambria" panose="02040503050406030204" pitchFamily="18" charset="0"/>
              </a:defRPr>
            </a:lvl1pPr>
          </a:lstStyle>
          <a:p>
            <a:r>
              <a:rPr lang="fr-FR" dirty="0"/>
              <a:t>Modifiez le style du titre</a:t>
            </a:r>
            <a:endParaRPr lang="en-US" dirty="0"/>
          </a:p>
        </p:txBody>
      </p:sp>
      <p:sp>
        <p:nvSpPr>
          <p:cNvPr id="3" name="Espace réservé du contenu 2">
            <a:extLst>
              <a:ext uri="{FF2B5EF4-FFF2-40B4-BE49-F238E27FC236}">
                <a16:creationId xmlns:a16="http://schemas.microsoft.com/office/drawing/2014/main" id="{291E50B9-184A-166F-B90B-C77C28972862}"/>
              </a:ext>
            </a:extLst>
          </p:cNvPr>
          <p:cNvSpPr>
            <a:spLocks noGrp="1"/>
          </p:cNvSpPr>
          <p:nvPr>
            <p:ph idx="1"/>
          </p:nvPr>
        </p:nvSpPr>
        <p:spPr/>
        <p:txBody>
          <a:bodyPr/>
          <a:lstStyle>
            <a:lvl1pPr>
              <a:defRPr>
                <a:latin typeface="Cambria" panose="02040503050406030204" pitchFamily="18" charset="0"/>
              </a:defRPr>
            </a:lvl1pPr>
            <a:lvl2pPr>
              <a:defRPr>
                <a:latin typeface="Cambria" panose="02040503050406030204" pitchFamily="18" charset="0"/>
              </a:defRPr>
            </a:lvl2pPr>
            <a:lvl3pPr>
              <a:defRPr>
                <a:latin typeface="Cambria" panose="02040503050406030204" pitchFamily="18" charset="0"/>
              </a:defRPr>
            </a:lvl3pPr>
            <a:lvl4pPr>
              <a:defRPr>
                <a:latin typeface="Cambria" panose="02040503050406030204" pitchFamily="18" charset="0"/>
              </a:defRPr>
            </a:lvl4pPr>
            <a:lvl5pPr>
              <a:defRPr>
                <a:latin typeface="Cambria" panose="02040503050406030204" pitchFamily="18" charset="0"/>
              </a:defRPr>
            </a:lvl5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Espace réservé de la date 3">
            <a:extLst>
              <a:ext uri="{FF2B5EF4-FFF2-40B4-BE49-F238E27FC236}">
                <a16:creationId xmlns:a16="http://schemas.microsoft.com/office/drawing/2014/main" id="{3522A2D2-6BBC-3B04-C9C8-361B46DDAF73}"/>
              </a:ext>
            </a:extLst>
          </p:cNvPr>
          <p:cNvSpPr>
            <a:spLocks noGrp="1"/>
          </p:cNvSpPr>
          <p:nvPr>
            <p:ph type="dt" sz="half" idx="10"/>
          </p:nvPr>
        </p:nvSpPr>
        <p:spPr/>
        <p:txBody>
          <a:bodyPr/>
          <a:lstStyle/>
          <a:p>
            <a:fld id="{3EA482B6-D7CF-0447-9E67-35F64893EE4C}" type="datetimeFigureOut">
              <a:rPr lang="en-US" smtClean="0"/>
              <a:t>10/9/24</a:t>
            </a:fld>
            <a:endParaRPr lang="en-US"/>
          </a:p>
        </p:txBody>
      </p:sp>
      <p:sp>
        <p:nvSpPr>
          <p:cNvPr id="5" name="Espace réservé du pied de page 4">
            <a:extLst>
              <a:ext uri="{FF2B5EF4-FFF2-40B4-BE49-F238E27FC236}">
                <a16:creationId xmlns:a16="http://schemas.microsoft.com/office/drawing/2014/main" id="{F31B0751-A35D-7D1E-22EF-4AF5386E3D6C}"/>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616CDF04-1ACD-4B32-13F5-B274D186E99B}"/>
              </a:ext>
            </a:extLst>
          </p:cNvPr>
          <p:cNvSpPr>
            <a:spLocks noGrp="1"/>
          </p:cNvSpPr>
          <p:nvPr>
            <p:ph type="sldNum" sz="quarter" idx="12"/>
          </p:nvPr>
        </p:nvSpPr>
        <p:spPr/>
        <p:txBody>
          <a:bodyPr/>
          <a:lstStyle/>
          <a:p>
            <a:fld id="{D2FF214E-1AA6-2E4C-B7E2-9043D9EB8152}" type="slidenum">
              <a:rPr lang="en-US" smtClean="0"/>
              <a:t>‹N°›</a:t>
            </a:fld>
            <a:endParaRPr lang="en-US"/>
          </a:p>
        </p:txBody>
      </p:sp>
    </p:spTree>
    <p:extLst>
      <p:ext uri="{BB962C8B-B14F-4D97-AF65-F5344CB8AC3E}">
        <p14:creationId xmlns:p14="http://schemas.microsoft.com/office/powerpoint/2010/main" val="28242048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F32065-043B-5A66-349D-95246673C44E}"/>
              </a:ext>
            </a:extLst>
          </p:cNvPr>
          <p:cNvSpPr>
            <a:spLocks noGrp="1"/>
          </p:cNvSpPr>
          <p:nvPr>
            <p:ph type="title"/>
          </p:nvPr>
        </p:nvSpPr>
        <p:spPr>
          <a:xfrm>
            <a:off x="839788" y="457200"/>
            <a:ext cx="3932237" cy="1600200"/>
          </a:xfrm>
        </p:spPr>
        <p:txBody>
          <a:bodyPr anchor="b"/>
          <a:lstStyle>
            <a:lvl1pPr>
              <a:defRPr sz="3200"/>
            </a:lvl1pPr>
          </a:lstStyle>
          <a:p>
            <a:r>
              <a:rPr lang="fr-FR" dirty="0"/>
              <a:t>Modifiez le style du titre</a:t>
            </a:r>
            <a:endParaRPr lang="en-US" dirty="0"/>
          </a:p>
        </p:txBody>
      </p:sp>
      <p:sp>
        <p:nvSpPr>
          <p:cNvPr id="3" name="Espace réservé pour une image  2">
            <a:extLst>
              <a:ext uri="{FF2B5EF4-FFF2-40B4-BE49-F238E27FC236}">
                <a16:creationId xmlns:a16="http://schemas.microsoft.com/office/drawing/2014/main" id="{7A88D507-EB27-035B-2B48-75144532E1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a:extLst>
              <a:ext uri="{FF2B5EF4-FFF2-40B4-BE49-F238E27FC236}">
                <a16:creationId xmlns:a16="http://schemas.microsoft.com/office/drawing/2014/main" id="{1B1ED4A8-10ED-7AB5-C480-34A824B2F9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dirty="0"/>
              <a:t>Cliquez pour modifier les styles du texte du masque</a:t>
            </a:r>
          </a:p>
        </p:txBody>
      </p:sp>
      <p:sp>
        <p:nvSpPr>
          <p:cNvPr id="5" name="Espace réservé de la date 4">
            <a:extLst>
              <a:ext uri="{FF2B5EF4-FFF2-40B4-BE49-F238E27FC236}">
                <a16:creationId xmlns:a16="http://schemas.microsoft.com/office/drawing/2014/main" id="{FF69C849-9958-35FE-73BA-9264EB5B6032}"/>
              </a:ext>
            </a:extLst>
          </p:cNvPr>
          <p:cNvSpPr>
            <a:spLocks noGrp="1"/>
          </p:cNvSpPr>
          <p:nvPr>
            <p:ph type="dt" sz="half" idx="10"/>
          </p:nvPr>
        </p:nvSpPr>
        <p:spPr/>
        <p:txBody>
          <a:bodyPr/>
          <a:lstStyle/>
          <a:p>
            <a:fld id="{8540C386-1CB0-5E47-BE9A-B02A69E874A2}" type="datetimeFigureOut">
              <a:rPr lang="en-US" smtClean="0"/>
              <a:t>10/9/24</a:t>
            </a:fld>
            <a:endParaRPr lang="en-US"/>
          </a:p>
        </p:txBody>
      </p:sp>
      <p:sp>
        <p:nvSpPr>
          <p:cNvPr id="6" name="Espace réservé du pied de page 5">
            <a:extLst>
              <a:ext uri="{FF2B5EF4-FFF2-40B4-BE49-F238E27FC236}">
                <a16:creationId xmlns:a16="http://schemas.microsoft.com/office/drawing/2014/main" id="{0BA5B30A-DB07-8659-2037-11FF77F0B763}"/>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14D95B96-522D-219A-C0DF-27CFEC9E5A6F}"/>
              </a:ext>
            </a:extLst>
          </p:cNvPr>
          <p:cNvSpPr>
            <a:spLocks noGrp="1"/>
          </p:cNvSpPr>
          <p:nvPr>
            <p:ph type="sldNum" sz="quarter" idx="12"/>
          </p:nvPr>
        </p:nvSpPr>
        <p:spPr/>
        <p:txBody>
          <a:bodyPr/>
          <a:lstStyle/>
          <a:p>
            <a:fld id="{4E73BBBA-437D-5447-9131-2CEA47B7D340}" type="slidenum">
              <a:rPr lang="en-US" smtClean="0"/>
              <a:t>‹N°›</a:t>
            </a:fld>
            <a:endParaRPr lang="en-US"/>
          </a:p>
        </p:txBody>
      </p:sp>
    </p:spTree>
    <p:extLst>
      <p:ext uri="{BB962C8B-B14F-4D97-AF65-F5344CB8AC3E}">
        <p14:creationId xmlns:p14="http://schemas.microsoft.com/office/powerpoint/2010/main" val="35826778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56712C-DB29-4DD1-2341-3706953D18A4}"/>
              </a:ext>
            </a:extLst>
          </p:cNvPr>
          <p:cNvSpPr>
            <a:spLocks noGrp="1"/>
          </p:cNvSpPr>
          <p:nvPr>
            <p:ph type="title"/>
          </p:nvPr>
        </p:nvSpPr>
        <p:spPr/>
        <p:txBody>
          <a:bodyPr/>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452E81F2-FFAA-C31E-375C-117F118A2836}"/>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0F6162F2-E013-E625-8312-B5E3539F7726}"/>
              </a:ext>
            </a:extLst>
          </p:cNvPr>
          <p:cNvSpPr>
            <a:spLocks noGrp="1"/>
          </p:cNvSpPr>
          <p:nvPr>
            <p:ph type="dt" sz="half" idx="10"/>
          </p:nvPr>
        </p:nvSpPr>
        <p:spPr/>
        <p:txBody>
          <a:bodyPr/>
          <a:lstStyle/>
          <a:p>
            <a:fld id="{8540C386-1CB0-5E47-BE9A-B02A69E874A2}" type="datetimeFigureOut">
              <a:rPr lang="en-US" smtClean="0"/>
              <a:t>10/9/24</a:t>
            </a:fld>
            <a:endParaRPr lang="en-US"/>
          </a:p>
        </p:txBody>
      </p:sp>
      <p:sp>
        <p:nvSpPr>
          <p:cNvPr id="5" name="Espace réservé du pied de page 4">
            <a:extLst>
              <a:ext uri="{FF2B5EF4-FFF2-40B4-BE49-F238E27FC236}">
                <a16:creationId xmlns:a16="http://schemas.microsoft.com/office/drawing/2014/main" id="{BD69FDEC-AE94-8394-288B-42D81A59D651}"/>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9BEAC040-DEAB-4D2F-61F2-77C861AABFAE}"/>
              </a:ext>
            </a:extLst>
          </p:cNvPr>
          <p:cNvSpPr>
            <a:spLocks noGrp="1"/>
          </p:cNvSpPr>
          <p:nvPr>
            <p:ph type="sldNum" sz="quarter" idx="12"/>
          </p:nvPr>
        </p:nvSpPr>
        <p:spPr/>
        <p:txBody>
          <a:bodyPr/>
          <a:lstStyle/>
          <a:p>
            <a:fld id="{4E73BBBA-437D-5447-9131-2CEA47B7D340}" type="slidenum">
              <a:rPr lang="en-US" smtClean="0"/>
              <a:t>‹N°›</a:t>
            </a:fld>
            <a:endParaRPr lang="en-US"/>
          </a:p>
        </p:txBody>
      </p:sp>
    </p:spTree>
    <p:extLst>
      <p:ext uri="{BB962C8B-B14F-4D97-AF65-F5344CB8AC3E}">
        <p14:creationId xmlns:p14="http://schemas.microsoft.com/office/powerpoint/2010/main" val="25273594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69D58948-CD88-D3E8-AF96-7F25FF623A8C}"/>
              </a:ext>
            </a:extLst>
          </p:cNvPr>
          <p:cNvSpPr>
            <a:spLocks noGrp="1"/>
          </p:cNvSpPr>
          <p:nvPr>
            <p:ph type="title" orient="vert"/>
          </p:nvPr>
        </p:nvSpPr>
        <p:spPr>
          <a:xfrm>
            <a:off x="8724900" y="365125"/>
            <a:ext cx="2628900" cy="5811838"/>
          </a:xfrm>
        </p:spPr>
        <p:txBody>
          <a:bodyPr vert="eaVert"/>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8BAD2826-1E9B-5B2D-9F65-D1756B6A5AA4}"/>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A6AFE253-AC21-C620-29CB-0DEB4BE93F93}"/>
              </a:ext>
            </a:extLst>
          </p:cNvPr>
          <p:cNvSpPr>
            <a:spLocks noGrp="1"/>
          </p:cNvSpPr>
          <p:nvPr>
            <p:ph type="dt" sz="half" idx="10"/>
          </p:nvPr>
        </p:nvSpPr>
        <p:spPr/>
        <p:txBody>
          <a:bodyPr/>
          <a:lstStyle/>
          <a:p>
            <a:fld id="{8540C386-1CB0-5E47-BE9A-B02A69E874A2}" type="datetimeFigureOut">
              <a:rPr lang="en-US" smtClean="0"/>
              <a:t>10/9/24</a:t>
            </a:fld>
            <a:endParaRPr lang="en-US"/>
          </a:p>
        </p:txBody>
      </p:sp>
      <p:sp>
        <p:nvSpPr>
          <p:cNvPr id="5" name="Espace réservé du pied de page 4">
            <a:extLst>
              <a:ext uri="{FF2B5EF4-FFF2-40B4-BE49-F238E27FC236}">
                <a16:creationId xmlns:a16="http://schemas.microsoft.com/office/drawing/2014/main" id="{70D4E9AD-1CA3-A9A4-4D04-C22A7B938521}"/>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8F528A3A-3D8F-BF79-CA41-61F98A1279EF}"/>
              </a:ext>
            </a:extLst>
          </p:cNvPr>
          <p:cNvSpPr>
            <a:spLocks noGrp="1"/>
          </p:cNvSpPr>
          <p:nvPr>
            <p:ph type="sldNum" sz="quarter" idx="12"/>
          </p:nvPr>
        </p:nvSpPr>
        <p:spPr/>
        <p:txBody>
          <a:bodyPr/>
          <a:lstStyle/>
          <a:p>
            <a:fld id="{4E73BBBA-437D-5447-9131-2CEA47B7D340}" type="slidenum">
              <a:rPr lang="en-US" smtClean="0"/>
              <a:t>‹N°›</a:t>
            </a:fld>
            <a:endParaRPr lang="en-US"/>
          </a:p>
        </p:txBody>
      </p:sp>
    </p:spTree>
    <p:extLst>
      <p:ext uri="{BB962C8B-B14F-4D97-AF65-F5344CB8AC3E}">
        <p14:creationId xmlns:p14="http://schemas.microsoft.com/office/powerpoint/2010/main" val="421829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1233C3-42B4-1D04-E2B0-E26D058877A2}"/>
              </a:ext>
            </a:extLst>
          </p:cNvPr>
          <p:cNvSpPr>
            <a:spLocks noGrp="1"/>
          </p:cNvSpPr>
          <p:nvPr>
            <p:ph type="title"/>
          </p:nvPr>
        </p:nvSpPr>
        <p:spPr>
          <a:xfrm>
            <a:off x="831850" y="1709738"/>
            <a:ext cx="10515600" cy="2852737"/>
          </a:xfrm>
        </p:spPr>
        <p:txBody>
          <a:bodyPr anchor="b"/>
          <a:lstStyle>
            <a:lvl1pPr>
              <a:defRPr sz="6000"/>
            </a:lvl1pPr>
          </a:lstStyle>
          <a:p>
            <a:r>
              <a:rPr lang="fr-FR" dirty="0"/>
              <a:t>Modifiez le style du titre</a:t>
            </a:r>
            <a:endParaRPr lang="en-US" dirty="0"/>
          </a:p>
        </p:txBody>
      </p:sp>
      <p:sp>
        <p:nvSpPr>
          <p:cNvPr id="3" name="Espace réservé du texte 2">
            <a:extLst>
              <a:ext uri="{FF2B5EF4-FFF2-40B4-BE49-F238E27FC236}">
                <a16:creationId xmlns:a16="http://schemas.microsoft.com/office/drawing/2014/main" id="{8ABA8ACD-5E94-63A6-600C-AC7F3982F4B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5C67F53-5169-0D5F-4244-EDD097F72303}"/>
              </a:ext>
            </a:extLst>
          </p:cNvPr>
          <p:cNvSpPr>
            <a:spLocks noGrp="1"/>
          </p:cNvSpPr>
          <p:nvPr>
            <p:ph type="dt" sz="half" idx="10"/>
          </p:nvPr>
        </p:nvSpPr>
        <p:spPr/>
        <p:txBody>
          <a:bodyPr/>
          <a:lstStyle/>
          <a:p>
            <a:fld id="{3EA482B6-D7CF-0447-9E67-35F64893EE4C}" type="datetimeFigureOut">
              <a:rPr lang="en-US" smtClean="0"/>
              <a:t>10/9/24</a:t>
            </a:fld>
            <a:endParaRPr lang="en-US"/>
          </a:p>
        </p:txBody>
      </p:sp>
      <p:sp>
        <p:nvSpPr>
          <p:cNvPr id="5" name="Espace réservé du pied de page 4">
            <a:extLst>
              <a:ext uri="{FF2B5EF4-FFF2-40B4-BE49-F238E27FC236}">
                <a16:creationId xmlns:a16="http://schemas.microsoft.com/office/drawing/2014/main" id="{2F7989E1-76C6-2B1E-5969-44E2D372BF91}"/>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4FC1743A-9D8A-5794-EA15-50269E3683C9}"/>
              </a:ext>
            </a:extLst>
          </p:cNvPr>
          <p:cNvSpPr>
            <a:spLocks noGrp="1"/>
          </p:cNvSpPr>
          <p:nvPr>
            <p:ph type="sldNum" sz="quarter" idx="12"/>
          </p:nvPr>
        </p:nvSpPr>
        <p:spPr/>
        <p:txBody>
          <a:bodyPr/>
          <a:lstStyle/>
          <a:p>
            <a:fld id="{D2FF214E-1AA6-2E4C-B7E2-9043D9EB8152}" type="slidenum">
              <a:rPr lang="en-US" smtClean="0"/>
              <a:t>‹N°›</a:t>
            </a:fld>
            <a:endParaRPr lang="en-US"/>
          </a:p>
        </p:txBody>
      </p:sp>
    </p:spTree>
    <p:extLst>
      <p:ext uri="{BB962C8B-B14F-4D97-AF65-F5344CB8AC3E}">
        <p14:creationId xmlns:p14="http://schemas.microsoft.com/office/powerpoint/2010/main" val="552901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996D1C-8176-4843-41C8-568F62502753}"/>
              </a:ext>
            </a:extLst>
          </p:cNvPr>
          <p:cNvSpPr>
            <a:spLocks noGrp="1"/>
          </p:cNvSpPr>
          <p:nvPr>
            <p:ph type="title"/>
          </p:nvPr>
        </p:nvSpPr>
        <p:spPr/>
        <p:txBody>
          <a:bodyPr/>
          <a:lstStyle/>
          <a:p>
            <a:r>
              <a:rPr lang="fr-FR" dirty="0"/>
              <a:t>Modifiez le style du titre</a:t>
            </a:r>
            <a:endParaRPr lang="en-US" dirty="0"/>
          </a:p>
        </p:txBody>
      </p:sp>
      <p:sp>
        <p:nvSpPr>
          <p:cNvPr id="3" name="Espace réservé du contenu 2">
            <a:extLst>
              <a:ext uri="{FF2B5EF4-FFF2-40B4-BE49-F238E27FC236}">
                <a16:creationId xmlns:a16="http://schemas.microsoft.com/office/drawing/2014/main" id="{BC081961-0DBC-AD54-486A-FA41992006A9}"/>
              </a:ext>
            </a:extLst>
          </p:cNvPr>
          <p:cNvSpPr>
            <a:spLocks noGrp="1"/>
          </p:cNvSpPr>
          <p:nvPr>
            <p:ph sz="half" idx="1"/>
          </p:nvPr>
        </p:nvSpPr>
        <p:spPr>
          <a:xfrm>
            <a:off x="838200" y="1825625"/>
            <a:ext cx="5181600" cy="4351338"/>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Espace réservé du contenu 3">
            <a:extLst>
              <a:ext uri="{FF2B5EF4-FFF2-40B4-BE49-F238E27FC236}">
                <a16:creationId xmlns:a16="http://schemas.microsoft.com/office/drawing/2014/main" id="{B7666FDA-1797-2DB7-23A8-96F8AB12B53F}"/>
              </a:ext>
            </a:extLst>
          </p:cNvPr>
          <p:cNvSpPr>
            <a:spLocks noGrp="1"/>
          </p:cNvSpPr>
          <p:nvPr>
            <p:ph sz="half" idx="2"/>
          </p:nvPr>
        </p:nvSpPr>
        <p:spPr>
          <a:xfrm>
            <a:off x="6172200" y="1825625"/>
            <a:ext cx="5181600" cy="4351338"/>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5" name="Espace réservé de la date 4">
            <a:extLst>
              <a:ext uri="{FF2B5EF4-FFF2-40B4-BE49-F238E27FC236}">
                <a16:creationId xmlns:a16="http://schemas.microsoft.com/office/drawing/2014/main" id="{4F8EB41A-A7A7-3222-A10B-73F7B4929E67}"/>
              </a:ext>
            </a:extLst>
          </p:cNvPr>
          <p:cNvSpPr>
            <a:spLocks noGrp="1"/>
          </p:cNvSpPr>
          <p:nvPr>
            <p:ph type="dt" sz="half" idx="10"/>
          </p:nvPr>
        </p:nvSpPr>
        <p:spPr/>
        <p:txBody>
          <a:bodyPr/>
          <a:lstStyle/>
          <a:p>
            <a:fld id="{3EA482B6-D7CF-0447-9E67-35F64893EE4C}" type="datetimeFigureOut">
              <a:rPr lang="en-US" smtClean="0"/>
              <a:t>10/9/24</a:t>
            </a:fld>
            <a:endParaRPr lang="en-US"/>
          </a:p>
        </p:txBody>
      </p:sp>
      <p:sp>
        <p:nvSpPr>
          <p:cNvPr id="6" name="Espace réservé du pied de page 5">
            <a:extLst>
              <a:ext uri="{FF2B5EF4-FFF2-40B4-BE49-F238E27FC236}">
                <a16:creationId xmlns:a16="http://schemas.microsoft.com/office/drawing/2014/main" id="{BAF897D7-8E8D-085C-4E1A-41F0EBE37517}"/>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6A4665C3-8EBA-C7E3-FFFB-94A1EA114FFD}"/>
              </a:ext>
            </a:extLst>
          </p:cNvPr>
          <p:cNvSpPr>
            <a:spLocks noGrp="1"/>
          </p:cNvSpPr>
          <p:nvPr>
            <p:ph type="sldNum" sz="quarter" idx="12"/>
          </p:nvPr>
        </p:nvSpPr>
        <p:spPr/>
        <p:txBody>
          <a:bodyPr/>
          <a:lstStyle/>
          <a:p>
            <a:fld id="{D2FF214E-1AA6-2E4C-B7E2-9043D9EB8152}" type="slidenum">
              <a:rPr lang="en-US" smtClean="0"/>
              <a:t>‹N°›</a:t>
            </a:fld>
            <a:endParaRPr lang="en-US"/>
          </a:p>
        </p:txBody>
      </p:sp>
    </p:spTree>
    <p:extLst>
      <p:ext uri="{BB962C8B-B14F-4D97-AF65-F5344CB8AC3E}">
        <p14:creationId xmlns:p14="http://schemas.microsoft.com/office/powerpoint/2010/main" val="2156154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0D4B66-F61E-7986-2CC3-1F143DD26D93}"/>
              </a:ext>
            </a:extLst>
          </p:cNvPr>
          <p:cNvSpPr>
            <a:spLocks noGrp="1"/>
          </p:cNvSpPr>
          <p:nvPr>
            <p:ph type="title"/>
          </p:nvPr>
        </p:nvSpPr>
        <p:spPr>
          <a:xfrm>
            <a:off x="839788" y="365125"/>
            <a:ext cx="10515600" cy="1325563"/>
          </a:xfrm>
        </p:spPr>
        <p:txBody>
          <a:bodyPr/>
          <a:lstStyle/>
          <a:p>
            <a:r>
              <a:rPr lang="fr-FR" dirty="0"/>
              <a:t>Modifiez le style du titre</a:t>
            </a:r>
            <a:endParaRPr lang="en-US" dirty="0"/>
          </a:p>
        </p:txBody>
      </p:sp>
      <p:sp>
        <p:nvSpPr>
          <p:cNvPr id="3" name="Espace réservé du texte 2">
            <a:extLst>
              <a:ext uri="{FF2B5EF4-FFF2-40B4-BE49-F238E27FC236}">
                <a16:creationId xmlns:a16="http://schemas.microsoft.com/office/drawing/2014/main" id="{69CAF2DC-D414-FB77-F9BA-45BF9164B9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12E163F3-1B2B-CBAF-E871-81DCED867C3C}"/>
              </a:ext>
            </a:extLst>
          </p:cNvPr>
          <p:cNvSpPr>
            <a:spLocks noGrp="1"/>
          </p:cNvSpPr>
          <p:nvPr>
            <p:ph sz="half" idx="2"/>
          </p:nvPr>
        </p:nvSpPr>
        <p:spPr>
          <a:xfrm>
            <a:off x="839788" y="2505075"/>
            <a:ext cx="5157787" cy="3684588"/>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5" name="Espace réservé du texte 4">
            <a:extLst>
              <a:ext uri="{FF2B5EF4-FFF2-40B4-BE49-F238E27FC236}">
                <a16:creationId xmlns:a16="http://schemas.microsoft.com/office/drawing/2014/main" id="{35CBC936-177A-2651-DB73-AEE7362479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03C928A1-D852-4E7E-0C7F-C797FEAB2CDA}"/>
              </a:ext>
            </a:extLst>
          </p:cNvPr>
          <p:cNvSpPr>
            <a:spLocks noGrp="1"/>
          </p:cNvSpPr>
          <p:nvPr>
            <p:ph sz="quarter" idx="4"/>
          </p:nvPr>
        </p:nvSpPr>
        <p:spPr>
          <a:xfrm>
            <a:off x="6172200" y="2505075"/>
            <a:ext cx="5183188" cy="3684588"/>
          </a:xfrm>
        </p:spPr>
        <p:txBody>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7" name="Espace réservé de la date 6">
            <a:extLst>
              <a:ext uri="{FF2B5EF4-FFF2-40B4-BE49-F238E27FC236}">
                <a16:creationId xmlns:a16="http://schemas.microsoft.com/office/drawing/2014/main" id="{D171043A-CFDD-3596-03EB-9DD45CA0EAED}"/>
              </a:ext>
            </a:extLst>
          </p:cNvPr>
          <p:cNvSpPr>
            <a:spLocks noGrp="1"/>
          </p:cNvSpPr>
          <p:nvPr>
            <p:ph type="dt" sz="half" idx="10"/>
          </p:nvPr>
        </p:nvSpPr>
        <p:spPr/>
        <p:txBody>
          <a:bodyPr/>
          <a:lstStyle/>
          <a:p>
            <a:fld id="{3EA482B6-D7CF-0447-9E67-35F64893EE4C}" type="datetimeFigureOut">
              <a:rPr lang="en-US" smtClean="0"/>
              <a:t>10/9/24</a:t>
            </a:fld>
            <a:endParaRPr lang="en-US"/>
          </a:p>
        </p:txBody>
      </p:sp>
      <p:sp>
        <p:nvSpPr>
          <p:cNvPr id="8" name="Espace réservé du pied de page 7">
            <a:extLst>
              <a:ext uri="{FF2B5EF4-FFF2-40B4-BE49-F238E27FC236}">
                <a16:creationId xmlns:a16="http://schemas.microsoft.com/office/drawing/2014/main" id="{963298D1-7151-A4B8-A940-9E4A5D6003CA}"/>
              </a:ext>
            </a:extLst>
          </p:cNvPr>
          <p:cNvSpPr>
            <a:spLocks noGrp="1"/>
          </p:cNvSpPr>
          <p:nvPr>
            <p:ph type="ftr" sz="quarter" idx="11"/>
          </p:nvPr>
        </p:nvSpPr>
        <p:spPr/>
        <p:txBody>
          <a:bodyPr/>
          <a:lstStyle/>
          <a:p>
            <a:endParaRPr lang="en-US"/>
          </a:p>
        </p:txBody>
      </p:sp>
      <p:sp>
        <p:nvSpPr>
          <p:cNvPr id="9" name="Espace réservé du numéro de diapositive 8">
            <a:extLst>
              <a:ext uri="{FF2B5EF4-FFF2-40B4-BE49-F238E27FC236}">
                <a16:creationId xmlns:a16="http://schemas.microsoft.com/office/drawing/2014/main" id="{5F3A9DA1-071D-38B3-A3AF-790FA9AEBF3D}"/>
              </a:ext>
            </a:extLst>
          </p:cNvPr>
          <p:cNvSpPr>
            <a:spLocks noGrp="1"/>
          </p:cNvSpPr>
          <p:nvPr>
            <p:ph type="sldNum" sz="quarter" idx="12"/>
          </p:nvPr>
        </p:nvSpPr>
        <p:spPr/>
        <p:txBody>
          <a:bodyPr/>
          <a:lstStyle/>
          <a:p>
            <a:fld id="{D2FF214E-1AA6-2E4C-B7E2-9043D9EB8152}" type="slidenum">
              <a:rPr lang="en-US" smtClean="0"/>
              <a:t>‹N°›</a:t>
            </a:fld>
            <a:endParaRPr lang="en-US"/>
          </a:p>
        </p:txBody>
      </p:sp>
    </p:spTree>
    <p:extLst>
      <p:ext uri="{BB962C8B-B14F-4D97-AF65-F5344CB8AC3E}">
        <p14:creationId xmlns:p14="http://schemas.microsoft.com/office/powerpoint/2010/main" val="35033959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75E743-65FE-96AE-9FF5-B45133A05E0D}"/>
              </a:ext>
            </a:extLst>
          </p:cNvPr>
          <p:cNvSpPr>
            <a:spLocks noGrp="1"/>
          </p:cNvSpPr>
          <p:nvPr>
            <p:ph type="title"/>
          </p:nvPr>
        </p:nvSpPr>
        <p:spPr/>
        <p:txBody>
          <a:bodyPr/>
          <a:lstStyle/>
          <a:p>
            <a:r>
              <a:rPr lang="fr-FR" dirty="0"/>
              <a:t>Modifiez le style du titre</a:t>
            </a:r>
            <a:endParaRPr lang="en-US" dirty="0"/>
          </a:p>
        </p:txBody>
      </p:sp>
      <p:sp>
        <p:nvSpPr>
          <p:cNvPr id="3" name="Espace réservé de la date 2">
            <a:extLst>
              <a:ext uri="{FF2B5EF4-FFF2-40B4-BE49-F238E27FC236}">
                <a16:creationId xmlns:a16="http://schemas.microsoft.com/office/drawing/2014/main" id="{F0007FCF-A612-6F6A-F11C-DE4F117BB3F4}"/>
              </a:ext>
            </a:extLst>
          </p:cNvPr>
          <p:cNvSpPr>
            <a:spLocks noGrp="1"/>
          </p:cNvSpPr>
          <p:nvPr>
            <p:ph type="dt" sz="half" idx="10"/>
          </p:nvPr>
        </p:nvSpPr>
        <p:spPr/>
        <p:txBody>
          <a:bodyPr/>
          <a:lstStyle/>
          <a:p>
            <a:fld id="{3EA482B6-D7CF-0447-9E67-35F64893EE4C}" type="datetimeFigureOut">
              <a:rPr lang="en-US" smtClean="0"/>
              <a:t>10/9/24</a:t>
            </a:fld>
            <a:endParaRPr lang="en-US"/>
          </a:p>
        </p:txBody>
      </p:sp>
      <p:sp>
        <p:nvSpPr>
          <p:cNvPr id="4" name="Espace réservé du pied de page 3">
            <a:extLst>
              <a:ext uri="{FF2B5EF4-FFF2-40B4-BE49-F238E27FC236}">
                <a16:creationId xmlns:a16="http://schemas.microsoft.com/office/drawing/2014/main" id="{E7D062F1-3FDD-B48E-2B04-C84692787184}"/>
              </a:ext>
            </a:extLst>
          </p:cNvPr>
          <p:cNvSpPr>
            <a:spLocks noGrp="1"/>
          </p:cNvSpPr>
          <p:nvPr>
            <p:ph type="ftr" sz="quarter" idx="11"/>
          </p:nvPr>
        </p:nvSpPr>
        <p:spPr/>
        <p:txBody>
          <a:bodyPr/>
          <a:lstStyle/>
          <a:p>
            <a:endParaRPr lang="en-US"/>
          </a:p>
        </p:txBody>
      </p:sp>
      <p:sp>
        <p:nvSpPr>
          <p:cNvPr id="5" name="Espace réservé du numéro de diapositive 4">
            <a:extLst>
              <a:ext uri="{FF2B5EF4-FFF2-40B4-BE49-F238E27FC236}">
                <a16:creationId xmlns:a16="http://schemas.microsoft.com/office/drawing/2014/main" id="{2F2ABD0A-6B81-98C9-F342-04B30404F0C0}"/>
              </a:ext>
            </a:extLst>
          </p:cNvPr>
          <p:cNvSpPr>
            <a:spLocks noGrp="1"/>
          </p:cNvSpPr>
          <p:nvPr>
            <p:ph type="sldNum" sz="quarter" idx="12"/>
          </p:nvPr>
        </p:nvSpPr>
        <p:spPr/>
        <p:txBody>
          <a:bodyPr/>
          <a:lstStyle/>
          <a:p>
            <a:fld id="{D2FF214E-1AA6-2E4C-B7E2-9043D9EB8152}" type="slidenum">
              <a:rPr lang="en-US" smtClean="0"/>
              <a:t>‹N°›</a:t>
            </a:fld>
            <a:endParaRPr lang="en-US"/>
          </a:p>
        </p:txBody>
      </p:sp>
      <p:sp>
        <p:nvSpPr>
          <p:cNvPr id="7" name="ZoneTexte 6">
            <a:extLst>
              <a:ext uri="{FF2B5EF4-FFF2-40B4-BE49-F238E27FC236}">
                <a16:creationId xmlns:a16="http://schemas.microsoft.com/office/drawing/2014/main" id="{7F5C3094-1E9E-C428-0A3D-3EC444D886DB}"/>
              </a:ext>
            </a:extLst>
          </p:cNvPr>
          <p:cNvSpPr txBox="1"/>
          <p:nvPr userDrawn="1"/>
        </p:nvSpPr>
        <p:spPr>
          <a:xfrm>
            <a:off x="3581400" y="2812774"/>
            <a:ext cx="2514600" cy="369332"/>
          </a:xfrm>
          <a:prstGeom prst="rect">
            <a:avLst/>
          </a:prstGeom>
          <a:noFill/>
        </p:spPr>
        <p:txBody>
          <a:bodyPr wrap="square" rtlCol="0">
            <a:spAutoFit/>
          </a:bodyPr>
          <a:lstStyle/>
          <a:p>
            <a:r>
              <a:rPr lang="fr-FR" dirty="0">
                <a:latin typeface="Cambria" panose="02040503050406030204" pitchFamily="18" charset="0"/>
              </a:rPr>
              <a:t>style</a:t>
            </a:r>
            <a:endParaRPr lang="en-US" dirty="0">
              <a:latin typeface="Cambria" panose="02040503050406030204" pitchFamily="18" charset="0"/>
            </a:endParaRPr>
          </a:p>
        </p:txBody>
      </p:sp>
    </p:spTree>
    <p:extLst>
      <p:ext uri="{BB962C8B-B14F-4D97-AF65-F5344CB8AC3E}">
        <p14:creationId xmlns:p14="http://schemas.microsoft.com/office/powerpoint/2010/main" val="261749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0D1AED3-A4A1-1F2E-9D61-350D794A0538}"/>
              </a:ext>
            </a:extLst>
          </p:cNvPr>
          <p:cNvSpPr>
            <a:spLocks noGrp="1"/>
          </p:cNvSpPr>
          <p:nvPr>
            <p:ph type="dt" sz="half" idx="10"/>
          </p:nvPr>
        </p:nvSpPr>
        <p:spPr/>
        <p:txBody>
          <a:bodyPr/>
          <a:lstStyle/>
          <a:p>
            <a:fld id="{3EA482B6-D7CF-0447-9E67-35F64893EE4C}" type="datetimeFigureOut">
              <a:rPr lang="en-US" smtClean="0"/>
              <a:t>10/9/24</a:t>
            </a:fld>
            <a:endParaRPr lang="en-US"/>
          </a:p>
        </p:txBody>
      </p:sp>
      <p:sp>
        <p:nvSpPr>
          <p:cNvPr id="3" name="Espace réservé du pied de page 2">
            <a:extLst>
              <a:ext uri="{FF2B5EF4-FFF2-40B4-BE49-F238E27FC236}">
                <a16:creationId xmlns:a16="http://schemas.microsoft.com/office/drawing/2014/main" id="{1419A5F2-B936-EFBD-C1F9-B29E8631E77A}"/>
              </a:ext>
            </a:extLst>
          </p:cNvPr>
          <p:cNvSpPr>
            <a:spLocks noGrp="1"/>
          </p:cNvSpPr>
          <p:nvPr>
            <p:ph type="ftr" sz="quarter" idx="11"/>
          </p:nvPr>
        </p:nvSpPr>
        <p:spPr/>
        <p:txBody>
          <a:bodyPr/>
          <a:lstStyle/>
          <a:p>
            <a:endParaRPr lang="en-US"/>
          </a:p>
        </p:txBody>
      </p:sp>
      <p:sp>
        <p:nvSpPr>
          <p:cNvPr id="4" name="Espace réservé du numéro de diapositive 3">
            <a:extLst>
              <a:ext uri="{FF2B5EF4-FFF2-40B4-BE49-F238E27FC236}">
                <a16:creationId xmlns:a16="http://schemas.microsoft.com/office/drawing/2014/main" id="{FD1ED76E-563F-A4CC-F287-6A0EA4D0D151}"/>
              </a:ext>
            </a:extLst>
          </p:cNvPr>
          <p:cNvSpPr>
            <a:spLocks noGrp="1"/>
          </p:cNvSpPr>
          <p:nvPr>
            <p:ph type="sldNum" sz="quarter" idx="12"/>
          </p:nvPr>
        </p:nvSpPr>
        <p:spPr/>
        <p:txBody>
          <a:bodyPr/>
          <a:lstStyle/>
          <a:p>
            <a:fld id="{D2FF214E-1AA6-2E4C-B7E2-9043D9EB8152}" type="slidenum">
              <a:rPr lang="en-US" smtClean="0"/>
              <a:t>‹N°›</a:t>
            </a:fld>
            <a:endParaRPr lang="en-US"/>
          </a:p>
        </p:txBody>
      </p:sp>
    </p:spTree>
    <p:extLst>
      <p:ext uri="{BB962C8B-B14F-4D97-AF65-F5344CB8AC3E}">
        <p14:creationId xmlns:p14="http://schemas.microsoft.com/office/powerpoint/2010/main" val="1078126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D44881-C696-92AB-FF2E-66B5C2E14185}"/>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du contenu 2">
            <a:extLst>
              <a:ext uri="{FF2B5EF4-FFF2-40B4-BE49-F238E27FC236}">
                <a16:creationId xmlns:a16="http://schemas.microsoft.com/office/drawing/2014/main" id="{673AB5AF-57FB-1F6A-C217-FD12BC47114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texte 3">
            <a:extLst>
              <a:ext uri="{FF2B5EF4-FFF2-40B4-BE49-F238E27FC236}">
                <a16:creationId xmlns:a16="http://schemas.microsoft.com/office/drawing/2014/main" id="{C1DF6936-840E-586E-6970-21EF545EE1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5E5E56D2-CA56-20EB-F3BA-A9488D1B0771}"/>
              </a:ext>
            </a:extLst>
          </p:cNvPr>
          <p:cNvSpPr>
            <a:spLocks noGrp="1"/>
          </p:cNvSpPr>
          <p:nvPr>
            <p:ph type="dt" sz="half" idx="10"/>
          </p:nvPr>
        </p:nvSpPr>
        <p:spPr/>
        <p:txBody>
          <a:bodyPr/>
          <a:lstStyle/>
          <a:p>
            <a:fld id="{3EA482B6-D7CF-0447-9E67-35F64893EE4C}" type="datetimeFigureOut">
              <a:rPr lang="en-US" smtClean="0"/>
              <a:t>10/9/24</a:t>
            </a:fld>
            <a:endParaRPr lang="en-US"/>
          </a:p>
        </p:txBody>
      </p:sp>
      <p:sp>
        <p:nvSpPr>
          <p:cNvPr id="6" name="Espace réservé du pied de page 5">
            <a:extLst>
              <a:ext uri="{FF2B5EF4-FFF2-40B4-BE49-F238E27FC236}">
                <a16:creationId xmlns:a16="http://schemas.microsoft.com/office/drawing/2014/main" id="{EC3973BF-D973-26B8-CA35-CFFDA6364EFF}"/>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264BB30A-FD5C-8FBA-8A9A-413B630356E4}"/>
              </a:ext>
            </a:extLst>
          </p:cNvPr>
          <p:cNvSpPr>
            <a:spLocks noGrp="1"/>
          </p:cNvSpPr>
          <p:nvPr>
            <p:ph type="sldNum" sz="quarter" idx="12"/>
          </p:nvPr>
        </p:nvSpPr>
        <p:spPr/>
        <p:txBody>
          <a:bodyPr/>
          <a:lstStyle/>
          <a:p>
            <a:fld id="{D2FF214E-1AA6-2E4C-B7E2-9043D9EB8152}" type="slidenum">
              <a:rPr lang="en-US" smtClean="0"/>
              <a:t>‹N°›</a:t>
            </a:fld>
            <a:endParaRPr lang="en-US"/>
          </a:p>
        </p:txBody>
      </p:sp>
    </p:spTree>
    <p:extLst>
      <p:ext uri="{BB962C8B-B14F-4D97-AF65-F5344CB8AC3E}">
        <p14:creationId xmlns:p14="http://schemas.microsoft.com/office/powerpoint/2010/main" val="1237692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65FCD5-B3B3-4D8E-0FC5-CD21162997AC}"/>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pour une image  2">
            <a:extLst>
              <a:ext uri="{FF2B5EF4-FFF2-40B4-BE49-F238E27FC236}">
                <a16:creationId xmlns:a16="http://schemas.microsoft.com/office/drawing/2014/main" id="{7D969685-A0E7-CAAC-93FB-68B9B58CA82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a:extLst>
              <a:ext uri="{FF2B5EF4-FFF2-40B4-BE49-F238E27FC236}">
                <a16:creationId xmlns:a16="http://schemas.microsoft.com/office/drawing/2014/main" id="{93D578DD-D1AC-FF1D-EE1E-531395DA48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AB18FB5-9A71-0866-FF4C-D3FCF421ABCF}"/>
              </a:ext>
            </a:extLst>
          </p:cNvPr>
          <p:cNvSpPr>
            <a:spLocks noGrp="1"/>
          </p:cNvSpPr>
          <p:nvPr>
            <p:ph type="dt" sz="half" idx="10"/>
          </p:nvPr>
        </p:nvSpPr>
        <p:spPr/>
        <p:txBody>
          <a:bodyPr/>
          <a:lstStyle/>
          <a:p>
            <a:fld id="{3EA482B6-D7CF-0447-9E67-35F64893EE4C}" type="datetimeFigureOut">
              <a:rPr lang="en-US" smtClean="0"/>
              <a:t>10/9/24</a:t>
            </a:fld>
            <a:endParaRPr lang="en-US"/>
          </a:p>
        </p:txBody>
      </p:sp>
      <p:sp>
        <p:nvSpPr>
          <p:cNvPr id="6" name="Espace réservé du pied de page 5">
            <a:extLst>
              <a:ext uri="{FF2B5EF4-FFF2-40B4-BE49-F238E27FC236}">
                <a16:creationId xmlns:a16="http://schemas.microsoft.com/office/drawing/2014/main" id="{018D8B32-1908-8414-5FAA-81458917F8FE}"/>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3B5A9C70-E33A-71BC-DC3A-2394C6D52545}"/>
              </a:ext>
            </a:extLst>
          </p:cNvPr>
          <p:cNvSpPr>
            <a:spLocks noGrp="1"/>
          </p:cNvSpPr>
          <p:nvPr>
            <p:ph type="sldNum" sz="quarter" idx="12"/>
          </p:nvPr>
        </p:nvSpPr>
        <p:spPr/>
        <p:txBody>
          <a:bodyPr/>
          <a:lstStyle/>
          <a:p>
            <a:fld id="{D2FF214E-1AA6-2E4C-B7E2-9043D9EB8152}" type="slidenum">
              <a:rPr lang="en-US" smtClean="0"/>
              <a:t>‹N°›</a:t>
            </a:fld>
            <a:endParaRPr lang="en-US"/>
          </a:p>
        </p:txBody>
      </p:sp>
    </p:spTree>
    <p:extLst>
      <p:ext uri="{BB962C8B-B14F-4D97-AF65-F5344CB8AC3E}">
        <p14:creationId xmlns:p14="http://schemas.microsoft.com/office/powerpoint/2010/main" val="289507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B0A59EF3-25A3-5198-E30C-14853B391E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dirty="0"/>
              <a:t>Modifiez le style du titre</a:t>
            </a:r>
            <a:endParaRPr lang="en-US" dirty="0"/>
          </a:p>
        </p:txBody>
      </p:sp>
      <p:sp>
        <p:nvSpPr>
          <p:cNvPr id="3" name="Espace réservé du texte 2">
            <a:extLst>
              <a:ext uri="{FF2B5EF4-FFF2-40B4-BE49-F238E27FC236}">
                <a16:creationId xmlns:a16="http://schemas.microsoft.com/office/drawing/2014/main" id="{B339C7E3-1A93-DF39-1AD8-B72EAB9C97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Espace réservé de la date 3">
            <a:extLst>
              <a:ext uri="{FF2B5EF4-FFF2-40B4-BE49-F238E27FC236}">
                <a16:creationId xmlns:a16="http://schemas.microsoft.com/office/drawing/2014/main" id="{54868D4A-BE0B-605D-7597-FB5E4DCC35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EA482B6-D7CF-0447-9E67-35F64893EE4C}" type="datetimeFigureOut">
              <a:rPr lang="en-US" smtClean="0"/>
              <a:t>10/9/24</a:t>
            </a:fld>
            <a:endParaRPr lang="en-US"/>
          </a:p>
        </p:txBody>
      </p:sp>
      <p:sp>
        <p:nvSpPr>
          <p:cNvPr id="5" name="Espace réservé du pied de page 4">
            <a:extLst>
              <a:ext uri="{FF2B5EF4-FFF2-40B4-BE49-F238E27FC236}">
                <a16:creationId xmlns:a16="http://schemas.microsoft.com/office/drawing/2014/main" id="{797247C0-EDB5-48A9-4299-02773F843E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Espace réservé du numéro de diapositive 5">
            <a:extLst>
              <a:ext uri="{FF2B5EF4-FFF2-40B4-BE49-F238E27FC236}">
                <a16:creationId xmlns:a16="http://schemas.microsoft.com/office/drawing/2014/main" id="{C084F72A-F2EC-FF29-DF9F-A1F0A9E0E3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2FF214E-1AA6-2E4C-B7E2-9043D9EB8152}" type="slidenum">
              <a:rPr lang="en-US" smtClean="0"/>
              <a:t>‹N°›</a:t>
            </a:fld>
            <a:endParaRPr lang="en-US"/>
          </a:p>
        </p:txBody>
      </p:sp>
    </p:spTree>
    <p:extLst>
      <p:ext uri="{BB962C8B-B14F-4D97-AF65-F5344CB8AC3E}">
        <p14:creationId xmlns:p14="http://schemas.microsoft.com/office/powerpoint/2010/main" val="21615775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Cambria" panose="02040503050406030204"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4694A2BF-BA5C-3545-F2B2-1A8FA43EF5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dirty="0"/>
              <a:t>Modifiez le style du titre</a:t>
            </a:r>
            <a:endParaRPr lang="en-US" dirty="0"/>
          </a:p>
        </p:txBody>
      </p:sp>
      <p:sp>
        <p:nvSpPr>
          <p:cNvPr id="3" name="Espace réservé du texte 2">
            <a:extLst>
              <a:ext uri="{FF2B5EF4-FFF2-40B4-BE49-F238E27FC236}">
                <a16:creationId xmlns:a16="http://schemas.microsoft.com/office/drawing/2014/main" id="{A6280147-BD91-D181-BA26-C43F712BEF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Espace réservé de la date 3">
            <a:extLst>
              <a:ext uri="{FF2B5EF4-FFF2-40B4-BE49-F238E27FC236}">
                <a16:creationId xmlns:a16="http://schemas.microsoft.com/office/drawing/2014/main" id="{75D9EF1E-35E9-EFFA-2956-74589B6DC2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540C386-1CB0-5E47-BE9A-B02A69E874A2}" type="datetimeFigureOut">
              <a:rPr lang="en-US" smtClean="0"/>
              <a:t>10/9/24</a:t>
            </a:fld>
            <a:endParaRPr lang="en-US"/>
          </a:p>
        </p:txBody>
      </p:sp>
      <p:sp>
        <p:nvSpPr>
          <p:cNvPr id="5" name="Espace réservé du pied de page 4">
            <a:extLst>
              <a:ext uri="{FF2B5EF4-FFF2-40B4-BE49-F238E27FC236}">
                <a16:creationId xmlns:a16="http://schemas.microsoft.com/office/drawing/2014/main" id="{9E9C712F-AAA1-C7A1-9824-BAAD2F86E0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Espace réservé du numéro de diapositive 5">
            <a:extLst>
              <a:ext uri="{FF2B5EF4-FFF2-40B4-BE49-F238E27FC236}">
                <a16:creationId xmlns:a16="http://schemas.microsoft.com/office/drawing/2014/main" id="{692A79C2-D474-81D8-D301-115732839E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E73BBBA-437D-5447-9131-2CEA47B7D340}" type="slidenum">
              <a:rPr lang="en-US" smtClean="0"/>
              <a:t>‹N°›</a:t>
            </a:fld>
            <a:endParaRPr lang="en-US"/>
          </a:p>
        </p:txBody>
      </p:sp>
    </p:spTree>
    <p:extLst>
      <p:ext uri="{BB962C8B-B14F-4D97-AF65-F5344CB8AC3E}">
        <p14:creationId xmlns:p14="http://schemas.microsoft.com/office/powerpoint/2010/main" val="36126979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Cambria" panose="02040503050406030204"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9.png"/><Relationship Id="rId3" Type="http://schemas.openxmlformats.org/officeDocument/2006/relationships/image" Target="../media/image310.png"/><Relationship Id="rId12" Type="http://schemas.openxmlformats.org/officeDocument/2006/relationships/image" Target="../media/image8.png"/><Relationship Id="rId2" Type="http://schemas.openxmlformats.org/officeDocument/2006/relationships/notesSlide" Target="../notesSlides/notesSlide1.xml"/><Relationship Id="rId16" Type="http://schemas.openxmlformats.org/officeDocument/2006/relationships/image" Target="../media/image11.png"/><Relationship Id="rId1" Type="http://schemas.openxmlformats.org/officeDocument/2006/relationships/slideLayout" Target="../slideLayouts/slideLayout7.xml"/><Relationship Id="rId11" Type="http://schemas.openxmlformats.org/officeDocument/2006/relationships/image" Target="../media/image6.png"/><Relationship Id="rId15" Type="http://schemas.openxmlformats.org/officeDocument/2006/relationships/image" Target="../media/image10.png"/><Relationship Id="rId10" Type="http://schemas.openxmlformats.org/officeDocument/2006/relationships/image" Target="../media/image5.png"/><Relationship Id="rId9" Type="http://schemas.openxmlformats.org/officeDocument/2006/relationships/image" Target="../media/image4.png"/><Relationship Id="rId14" Type="http://schemas.openxmlformats.org/officeDocument/2006/relationships/image" Target="../media/image9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20.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2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83D316F-6C2B-584C-A3F3-BEFF0B730F3A}"/>
              </a:ext>
            </a:extLst>
          </p:cNvPr>
          <p:cNvSpPr>
            <a:spLocks noGrp="1"/>
          </p:cNvSpPr>
          <p:nvPr>
            <p:ph type="ctrTitle"/>
          </p:nvPr>
        </p:nvSpPr>
        <p:spPr>
          <a:xfrm>
            <a:off x="1524000" y="250493"/>
            <a:ext cx="9144000" cy="802130"/>
          </a:xfrm>
        </p:spPr>
        <p:txBody>
          <a:bodyPr>
            <a:normAutofit fontScale="90000"/>
          </a:bodyPr>
          <a:lstStyle/>
          <a:p>
            <a:r>
              <a:rPr lang="en-US" dirty="0"/>
              <a:t>Simulation Tutorial</a:t>
            </a:r>
          </a:p>
        </p:txBody>
      </p:sp>
      <p:pic>
        <p:nvPicPr>
          <p:cNvPr id="6" name="Image 5">
            <a:extLst>
              <a:ext uri="{FF2B5EF4-FFF2-40B4-BE49-F238E27FC236}">
                <a16:creationId xmlns:a16="http://schemas.microsoft.com/office/drawing/2014/main" id="{0977690D-044C-EE83-1243-31D78A145233}"/>
              </a:ext>
            </a:extLst>
          </p:cNvPr>
          <p:cNvPicPr>
            <a:picLocks noChangeAspect="1"/>
          </p:cNvPicPr>
          <p:nvPr/>
        </p:nvPicPr>
        <p:blipFill>
          <a:blip r:embed="rId2"/>
          <a:stretch>
            <a:fillRect/>
          </a:stretch>
        </p:blipFill>
        <p:spPr>
          <a:xfrm>
            <a:off x="3570474" y="1105784"/>
            <a:ext cx="5051052" cy="4929095"/>
          </a:xfrm>
          <a:prstGeom prst="rect">
            <a:avLst/>
          </a:prstGeom>
        </p:spPr>
      </p:pic>
    </p:spTree>
    <p:extLst>
      <p:ext uri="{BB962C8B-B14F-4D97-AF65-F5344CB8AC3E}">
        <p14:creationId xmlns:p14="http://schemas.microsoft.com/office/powerpoint/2010/main" val="7665925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A49CE75B-A4F7-0480-F6E7-426ECC4F820E}"/>
              </a:ext>
            </a:extLst>
          </p:cNvPr>
          <p:cNvSpPr txBox="1"/>
          <p:nvPr/>
        </p:nvSpPr>
        <p:spPr>
          <a:xfrm>
            <a:off x="0" y="0"/>
            <a:ext cx="12192000" cy="584775"/>
          </a:xfrm>
          <a:prstGeom prst="rect">
            <a:avLst/>
          </a:prstGeom>
          <a:solidFill>
            <a:schemeClr val="accent4">
              <a:lumMod val="20000"/>
              <a:lumOff val="80000"/>
            </a:schemeClr>
          </a:solidFill>
        </p:spPr>
        <p:txBody>
          <a:bodyPr wrap="square" rtlCol="0">
            <a:spAutoFit/>
          </a:bodyPr>
          <a:lstStyle/>
          <a:p>
            <a:r>
              <a:rPr lang="en-US" sz="3200" dirty="0">
                <a:latin typeface="Cambria" panose="02040503050406030204" pitchFamily="18" charset="0"/>
              </a:rPr>
              <a:t>Simulation Process – Final incident position on the detector </a:t>
            </a:r>
          </a:p>
        </p:txBody>
      </p:sp>
      <p:sp>
        <p:nvSpPr>
          <p:cNvPr id="4" name="ZoneTexte 3">
            <a:extLst>
              <a:ext uri="{FF2B5EF4-FFF2-40B4-BE49-F238E27FC236}">
                <a16:creationId xmlns:a16="http://schemas.microsoft.com/office/drawing/2014/main" id="{C4AA3691-B21C-CF5F-6BF0-A626D90097D7}"/>
              </a:ext>
            </a:extLst>
          </p:cNvPr>
          <p:cNvSpPr txBox="1"/>
          <p:nvPr/>
        </p:nvSpPr>
        <p:spPr>
          <a:xfrm>
            <a:off x="147082" y="659446"/>
            <a:ext cx="11772015" cy="2031325"/>
          </a:xfrm>
          <a:prstGeom prst="rect">
            <a:avLst/>
          </a:prstGeom>
          <a:noFill/>
        </p:spPr>
        <p:txBody>
          <a:bodyPr wrap="square" rtlCol="0">
            <a:spAutoFit/>
          </a:bodyPr>
          <a:lstStyle/>
          <a:p>
            <a:r>
              <a:rPr lang="en-US" dirty="0">
                <a:latin typeface="Cambria" panose="02040503050406030204" pitchFamily="18" charset="0"/>
              </a:rPr>
              <a:t>The final incident position on the detector of the X-ray is calculated using the expression below, the derivation of which is further expanded in an auxiliary document. </a:t>
            </a:r>
          </a:p>
          <a:p>
            <a:endParaRPr lang="en-US" dirty="0">
              <a:latin typeface="Cambria" panose="02040503050406030204" pitchFamily="18" charset="0"/>
            </a:endParaRPr>
          </a:p>
          <a:p>
            <a:endParaRPr lang="en-US" dirty="0">
              <a:latin typeface="Cambria" panose="02040503050406030204" pitchFamily="18" charset="0"/>
            </a:endParaRPr>
          </a:p>
          <a:p>
            <a:endParaRPr lang="en-US" dirty="0">
              <a:latin typeface="Cambria" panose="02040503050406030204" pitchFamily="18" charset="0"/>
            </a:endParaRPr>
          </a:p>
          <a:p>
            <a:r>
              <a:rPr lang="en-US" dirty="0">
                <a:latin typeface="Cambria" panose="02040503050406030204" pitchFamily="18" charset="0"/>
              </a:rPr>
              <a:t> </a:t>
            </a:r>
          </a:p>
          <a:p>
            <a:endParaRPr lang="en-US" dirty="0">
              <a:latin typeface="Cambria" panose="02040503050406030204" pitchFamily="18" charset="0"/>
            </a:endParaRPr>
          </a:p>
        </p:txBody>
      </p:sp>
      <mc:AlternateContent xmlns:mc="http://schemas.openxmlformats.org/markup-compatibility/2006" xmlns:a14="http://schemas.microsoft.com/office/drawing/2010/main">
        <mc:Choice Requires="a14">
          <p:sp>
            <p:nvSpPr>
              <p:cNvPr id="6" name="ZoneTexte 5">
                <a:extLst>
                  <a:ext uri="{FF2B5EF4-FFF2-40B4-BE49-F238E27FC236}">
                    <a16:creationId xmlns:a16="http://schemas.microsoft.com/office/drawing/2014/main" id="{5E635ED8-B6AC-5CF2-F90E-2A885307F1C9}"/>
                  </a:ext>
                </a:extLst>
              </p:cNvPr>
              <p:cNvSpPr txBox="1"/>
              <p:nvPr/>
            </p:nvSpPr>
            <p:spPr>
              <a:xfrm>
                <a:off x="2371317" y="1686717"/>
                <a:ext cx="7426392" cy="204370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e>
                        <m:sub>
                          <m:r>
                            <a:rPr lang="en-US" b="0" i="1" smtClean="0">
                              <a:latin typeface="Cambria Math" panose="02040503050406030204" pitchFamily="18" charset="0"/>
                            </a:rPr>
                            <m:t>𝑜𝑢𝑡</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𝑠</m:t>
                                </m:r>
                                <m:r>
                                  <a:rPr lang="en-US" b="0" i="1" smtClean="0">
                                    <a:latin typeface="Cambria Math" panose="02040503050406030204" pitchFamily="18" charset="0"/>
                                  </a:rPr>
                                  <m:t>𝑖𝑛</m:t>
                                </m:r>
                                <m:r>
                                  <a:rPr lang="en-US" b="0" i="1" smtClean="0">
                                    <a:latin typeface="Cambria Math" panose="02040503050406030204" pitchFamily="18" charset="0"/>
                                  </a:rPr>
                                  <m:t>𝛿𝜃</m:t>
                                </m:r>
                                <m:d>
                                  <m:dPr>
                                    <m:ctrlPr>
                                      <a:rPr lang="en-US" b="0" i="1" smtClean="0">
                                        <a:latin typeface="Cambria Math" panose="02040503050406030204" pitchFamily="18" charset="0"/>
                                      </a:rPr>
                                    </m:ctrlPr>
                                  </m:dPr>
                                  <m:e>
                                    <m:r>
                                      <a:rPr lang="en-US" b="0" i="1" smtClean="0">
                                        <a:latin typeface="Cambria Math" panose="02040503050406030204" pitchFamily="18" charset="0"/>
                                      </a:rPr>
                                      <m:t>𝑐𝑜𝑠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𝜒</m:t>
                                        </m:r>
                                      </m:e>
                                      <m:sub>
                                        <m:r>
                                          <a:rPr lang="en-US" b="0" i="1" smtClean="0">
                                            <a:latin typeface="Cambria Math" panose="02040503050406030204" pitchFamily="18" charset="0"/>
                                          </a:rPr>
                                          <m:t>𝑖𝑛</m:t>
                                        </m:r>
                                      </m:sub>
                                    </m:sSub>
                                    <m:r>
                                      <a:rPr lang="en-US" b="0" i="1" smtClean="0">
                                        <a:latin typeface="Cambria Math" panose="02040503050406030204" pitchFamily="18" charset="0"/>
                                      </a:rPr>
                                      <m:t>𝑐𝑜𝑠</m:t>
                                    </m:r>
                                    <m:r>
                                      <a:rPr lang="en-US" b="0" i="1" smtClean="0">
                                        <a:latin typeface="Cambria Math" panose="02040503050406030204" pitchFamily="18" charset="0"/>
                                      </a:rPr>
                                      <m:t>𝛿𝜒</m:t>
                                    </m:r>
                                    <m:r>
                                      <a:rPr lang="en-US" b="0" i="1" smtClean="0">
                                        <a:latin typeface="Cambria Math" panose="02040503050406030204" pitchFamily="18" charset="0"/>
                                      </a:rPr>
                                      <m:t>𝑐𝑜𝑠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r>
                                      <a:rPr lang="en-US" b="0" i="1" smtClean="0">
                                        <a:latin typeface="Cambria Math" panose="02040503050406030204" pitchFamily="18" charset="0"/>
                                      </a:rPr>
                                      <m:t>𝑠𝑖𝑛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𝜒</m:t>
                                        </m:r>
                                      </m:e>
                                      <m:sub>
                                        <m:r>
                                          <a:rPr lang="en-US" b="0" i="1" smtClean="0">
                                            <a:latin typeface="Cambria Math" panose="02040503050406030204" pitchFamily="18" charset="0"/>
                                          </a:rPr>
                                          <m:t>𝑖𝑛</m:t>
                                        </m:r>
                                      </m:sub>
                                    </m:sSub>
                                    <m:r>
                                      <a:rPr lang="en-US" b="0" i="1" smtClean="0">
                                        <a:latin typeface="Cambria Math" panose="02040503050406030204" pitchFamily="18" charset="0"/>
                                      </a:rPr>
                                      <m:t>𝑠𝑖𝑛</m:t>
                                    </m:r>
                                    <m:r>
                                      <a:rPr lang="en-US" b="0" i="1" smtClean="0">
                                        <a:latin typeface="Cambria Math" panose="02040503050406030204" pitchFamily="18" charset="0"/>
                                      </a:rPr>
                                      <m:t>𝛿𝜒</m:t>
                                    </m:r>
                                  </m:e>
                                </m:d>
                                <m:r>
                                  <a:rPr lang="en-US" b="0" i="1" smtClean="0">
                                    <a:latin typeface="Cambria Math" panose="02040503050406030204" pitchFamily="18" charset="0"/>
                                  </a:rPr>
                                  <m:t>+</m:t>
                                </m:r>
                                <m:r>
                                  <a:rPr lang="en-US" b="0" i="1" smtClean="0">
                                    <a:latin typeface="Cambria Math" panose="02040503050406030204" pitchFamily="18" charset="0"/>
                                  </a:rPr>
                                  <m:t>𝑐𝑜𝑠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𝜒</m:t>
                                    </m:r>
                                  </m:e>
                                  <m:sub>
                                    <m:r>
                                      <a:rPr lang="en-US" b="0" i="1" smtClean="0">
                                        <a:latin typeface="Cambria Math" panose="02040503050406030204" pitchFamily="18" charset="0"/>
                                      </a:rPr>
                                      <m:t>𝑖𝑛</m:t>
                                    </m:r>
                                  </m:sub>
                                </m:sSub>
                                <m:r>
                                  <a:rPr lang="en-US" b="0" i="1" smtClean="0">
                                    <a:latin typeface="Cambria Math" panose="02040503050406030204" pitchFamily="18" charset="0"/>
                                  </a:rPr>
                                  <m:t>𝑠𝑖𝑛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𝑖𝑛</m:t>
                                    </m:r>
                                  </m:sub>
                                </m:sSub>
                                <m:r>
                                  <a:rPr lang="en-US" b="0" i="1" smtClean="0">
                                    <a:latin typeface="Cambria Math" panose="02040503050406030204" pitchFamily="18" charset="0"/>
                                  </a:rPr>
                                  <m:t>𝑐𝑜𝑠</m:t>
                                </m:r>
                                <m:r>
                                  <a:rPr lang="en-US" b="0" i="1" smtClean="0">
                                    <a:latin typeface="Cambria Math" panose="02040503050406030204" pitchFamily="18" charset="0"/>
                                  </a:rPr>
                                  <m:t>𝛿𝜃</m:t>
                                </m:r>
                              </m:e>
                            </m:mr>
                            <m:mr>
                              <m:e>
                                <m:r>
                                  <m:rPr>
                                    <m:brk m:alnAt="7"/>
                                  </m:rPr>
                                  <a:rPr lang="en-US" b="0" i="1" smtClean="0">
                                    <a:latin typeface="Cambria Math" panose="02040503050406030204" pitchFamily="18" charset="0"/>
                                  </a:rPr>
                                  <m:t>𝑠</m:t>
                                </m:r>
                                <m:r>
                                  <a:rPr lang="en-US" b="0" i="1" smtClean="0">
                                    <a:latin typeface="Cambria Math" panose="02040503050406030204" pitchFamily="18" charset="0"/>
                                  </a:rPr>
                                  <m:t>𝑖𝑛</m:t>
                                </m:r>
                                <m:r>
                                  <a:rPr lang="en-US" b="0" i="1" smtClean="0">
                                    <a:latin typeface="Cambria Math" panose="02040503050406030204" pitchFamily="18" charset="0"/>
                                  </a:rPr>
                                  <m:t>𝛿𝜃</m:t>
                                </m:r>
                                <m:d>
                                  <m:dPr>
                                    <m:ctrlPr>
                                      <a:rPr lang="en-US" b="0" i="1" smtClean="0">
                                        <a:latin typeface="Cambria Math" panose="02040503050406030204" pitchFamily="18" charset="0"/>
                                      </a:rPr>
                                    </m:ctrlPr>
                                  </m:dPr>
                                  <m:e>
                                    <m:r>
                                      <a:rPr lang="en-US" b="0" i="1" smtClean="0">
                                        <a:latin typeface="Cambria Math" panose="02040503050406030204" pitchFamily="18" charset="0"/>
                                      </a:rPr>
                                      <m:t>𝑠𝑖𝑛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𝜒</m:t>
                                        </m:r>
                                      </m:e>
                                      <m:sub>
                                        <m:r>
                                          <a:rPr lang="en-US" b="0" i="1" smtClean="0">
                                            <a:latin typeface="Cambria Math" panose="02040503050406030204" pitchFamily="18" charset="0"/>
                                          </a:rPr>
                                          <m:t>𝑖𝑛</m:t>
                                        </m:r>
                                      </m:sub>
                                    </m:sSub>
                                    <m:r>
                                      <a:rPr lang="en-US" b="0" i="1" smtClean="0">
                                        <a:latin typeface="Cambria Math" panose="02040503050406030204" pitchFamily="18" charset="0"/>
                                      </a:rPr>
                                      <m:t>𝑐𝑜𝑠</m:t>
                                    </m:r>
                                    <m:r>
                                      <a:rPr lang="en-US" b="0" i="1" smtClean="0">
                                        <a:latin typeface="Cambria Math" panose="02040503050406030204" pitchFamily="18" charset="0"/>
                                      </a:rPr>
                                      <m:t>𝛿𝜒</m:t>
                                    </m:r>
                                    <m:r>
                                      <a:rPr lang="en-US" b="0" i="1" smtClean="0">
                                        <a:latin typeface="Cambria Math" panose="02040503050406030204" pitchFamily="18" charset="0"/>
                                      </a:rPr>
                                      <m:t>𝑐𝑜𝑠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r>
                                      <a:rPr lang="en-US" b="0" i="1" smtClean="0">
                                        <a:latin typeface="Cambria Math" panose="02040503050406030204" pitchFamily="18" charset="0"/>
                                      </a:rPr>
                                      <m:t>𝑐𝑜𝑠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𝜒</m:t>
                                        </m:r>
                                      </m:e>
                                      <m:sub>
                                        <m:r>
                                          <a:rPr lang="en-US" b="0" i="1" smtClean="0">
                                            <a:latin typeface="Cambria Math" panose="02040503050406030204" pitchFamily="18" charset="0"/>
                                          </a:rPr>
                                          <m:t>𝑖𝑛</m:t>
                                        </m:r>
                                      </m:sub>
                                    </m:sSub>
                                    <m:r>
                                      <a:rPr lang="en-US" b="0" i="1" smtClean="0">
                                        <a:latin typeface="Cambria Math" panose="02040503050406030204" pitchFamily="18" charset="0"/>
                                      </a:rPr>
                                      <m:t>𝑠𝑖𝑛</m:t>
                                    </m:r>
                                    <m:r>
                                      <a:rPr lang="en-US" b="0" i="1" smtClean="0">
                                        <a:latin typeface="Cambria Math" panose="02040503050406030204" pitchFamily="18" charset="0"/>
                                      </a:rPr>
                                      <m:t>𝛿𝜒</m:t>
                                    </m:r>
                                  </m:e>
                                </m:d>
                                <m:r>
                                  <a:rPr lang="en-US" b="0" i="1" smtClean="0">
                                    <a:latin typeface="Cambria Math" panose="02040503050406030204" pitchFamily="18" charset="0"/>
                                  </a:rPr>
                                  <m:t>+</m:t>
                                </m:r>
                                <m:r>
                                  <a:rPr lang="en-US" b="0" i="1" smtClean="0">
                                    <a:latin typeface="Cambria Math" panose="02040503050406030204" pitchFamily="18" charset="0"/>
                                  </a:rPr>
                                  <m:t>𝑠𝑖𝑛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𝜒</m:t>
                                    </m:r>
                                  </m:e>
                                  <m:sub>
                                    <m:r>
                                      <a:rPr lang="en-US" b="0" i="1" smtClean="0">
                                        <a:latin typeface="Cambria Math" panose="02040503050406030204" pitchFamily="18" charset="0"/>
                                      </a:rPr>
                                      <m:t>𝑖𝑛</m:t>
                                    </m:r>
                                  </m:sub>
                                </m:sSub>
                                <m:r>
                                  <a:rPr lang="en-US" b="0" i="1" smtClean="0">
                                    <a:latin typeface="Cambria Math" panose="02040503050406030204" pitchFamily="18" charset="0"/>
                                  </a:rPr>
                                  <m:t>𝑠𝑖𝑛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𝑖𝑛</m:t>
                                    </m:r>
                                  </m:sub>
                                </m:sSub>
                                <m:r>
                                  <a:rPr lang="en-US" b="0" i="1" smtClean="0">
                                    <a:latin typeface="Cambria Math" panose="02040503050406030204" pitchFamily="18" charset="0"/>
                                  </a:rPr>
                                  <m:t>𝑐𝑜𝑠</m:t>
                                </m:r>
                                <m:r>
                                  <a:rPr lang="en-US" b="0" i="1" smtClean="0">
                                    <a:latin typeface="Cambria Math" panose="02040503050406030204" pitchFamily="18" charset="0"/>
                                  </a:rPr>
                                  <m:t>𝛿𝜃</m:t>
                                </m:r>
                              </m:e>
                            </m:mr>
                            <m:mr>
                              <m:e>
                                <m:r>
                                  <a:rPr lang="en-US" b="0" i="1" smtClean="0">
                                    <a:latin typeface="Cambria Math" panose="02040503050406030204" pitchFamily="18" charset="0"/>
                                  </a:rPr>
                                  <m:t>𝑐𝑜𝑠</m:t>
                                </m:r>
                                <m:r>
                                  <a:rPr lang="en-US" b="0" i="1" smtClean="0">
                                    <a:latin typeface="Cambria Math" panose="02040503050406030204" pitchFamily="18" charset="0"/>
                                  </a:rPr>
                                  <m:t>𝛿𝜒</m:t>
                                </m:r>
                                <m:r>
                                  <a:rPr lang="en-US" b="0" i="1" smtClean="0">
                                    <a:latin typeface="Cambria Math" panose="02040503050406030204" pitchFamily="18" charset="0"/>
                                  </a:rPr>
                                  <m:t>𝑠𝑖𝑛</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𝑖𝑛</m:t>
                                    </m:r>
                                  </m:sub>
                                </m:sSub>
                                <m:r>
                                  <m:rPr>
                                    <m:brk m:alnAt="7"/>
                                  </m:rPr>
                                  <a:rPr lang="en-US" b="0" i="1" smtClean="0">
                                    <a:latin typeface="Cambria Math" panose="02040503050406030204" pitchFamily="18" charset="0"/>
                                  </a:rPr>
                                  <m:t>𝑠</m:t>
                                </m:r>
                                <m:r>
                                  <a:rPr lang="en-US" b="0" i="1" smtClean="0">
                                    <a:latin typeface="Cambria Math" panose="02040503050406030204" pitchFamily="18" charset="0"/>
                                  </a:rPr>
                                  <m:t>𝑖𝑛</m:t>
                                </m:r>
                                <m:r>
                                  <a:rPr lang="en-US" b="0" i="1" smtClean="0">
                                    <a:latin typeface="Cambria Math" panose="02040503050406030204" pitchFamily="18" charset="0"/>
                                  </a:rPr>
                                  <m:t>𝛿𝜃</m:t>
                                </m:r>
                                <m:r>
                                  <a:rPr lang="en-US" b="0" i="1" smtClean="0">
                                    <a:latin typeface="Cambria Math" panose="02040503050406030204" pitchFamily="18" charset="0"/>
                                  </a:rPr>
                                  <m:t>−</m:t>
                                </m:r>
                                <m:r>
                                  <a:rPr lang="en-US" b="0" i="1" smtClean="0">
                                    <a:latin typeface="Cambria Math" panose="02040503050406030204" pitchFamily="18" charset="0"/>
                                  </a:rPr>
                                  <m:t>𝑐𝑜𝑠</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𝑖𝑛</m:t>
                                    </m:r>
                                  </m:sub>
                                </m:sSub>
                                <m:r>
                                  <a:rPr lang="en-US" b="0" i="1" smtClean="0">
                                    <a:latin typeface="Cambria Math" panose="02040503050406030204" pitchFamily="18" charset="0"/>
                                  </a:rPr>
                                  <m:t>𝑐𝑜𝑠</m:t>
                                </m:r>
                                <m:r>
                                  <a:rPr lang="en-US" b="0" i="1" smtClean="0">
                                    <a:latin typeface="Cambria Math" panose="02040503050406030204" pitchFamily="18" charset="0"/>
                                  </a:rPr>
                                  <m:t>𝛿𝜃</m:t>
                                </m:r>
                              </m:e>
                            </m:mr>
                          </m:m>
                        </m:e>
                      </m:d>
                    </m:oMath>
                  </m:oMathPara>
                </a14:m>
                <a:endParaRPr lang="en-US" dirty="0"/>
              </a:p>
              <a:p>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sty m:val="p"/>
                                  </m:rPr>
                                  <a:rPr lang="en-US" b="0" i="0" smtClean="0">
                                    <a:latin typeface="Cambria Math" panose="02040503050406030204" pitchFamily="18" charset="0"/>
                                  </a:rPr>
                                  <m:t>Δ</m:t>
                                </m:r>
                                <m:r>
                                  <a:rPr lang="en-US" b="0" i="1" smtClean="0">
                                    <a:latin typeface="Cambria Math" panose="02040503050406030204" pitchFamily="18" charset="0"/>
                                  </a:rPr>
                                  <m:t>𝑥</m:t>
                                </m:r>
                              </m:e>
                            </m:mr>
                            <m:mr>
                              <m:e>
                                <m:r>
                                  <m:rPr>
                                    <m:sty m:val="p"/>
                                  </m:rPr>
                                  <a:rPr lang="en-US" b="0" i="0" smtClean="0">
                                    <a:latin typeface="Cambria Math" panose="02040503050406030204" pitchFamily="18" charset="0"/>
                                  </a:rPr>
                                  <m:t>Δ</m:t>
                                </m:r>
                                <m:r>
                                  <a:rPr lang="en-US" b="0" i="1" smtClean="0">
                                    <a:latin typeface="Cambria Math" panose="02040503050406030204" pitchFamily="18" charset="0"/>
                                  </a:rPr>
                                  <m:t>𝑦</m:t>
                                </m:r>
                              </m:e>
                            </m:mr>
                          </m:m>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𝐿</m:t>
                          </m:r>
                        </m:num>
                        <m:den>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e>
                            <m:sub>
                              <m:r>
                                <a:rPr lang="en-US" b="0" i="1" smtClean="0">
                                  <a:latin typeface="Cambria Math" panose="02040503050406030204" pitchFamily="18" charset="0"/>
                                </a:rPr>
                                <m:t>𝑜𝑢𝑡</m:t>
                              </m:r>
                              <m:r>
                                <a:rPr lang="en-US" b="0" i="1" smtClean="0">
                                  <a:latin typeface="Cambria Math" panose="02040503050406030204" pitchFamily="18" charset="0"/>
                                </a:rPr>
                                <m:t>,</m:t>
                              </m:r>
                              <m:r>
                                <a:rPr lang="en-US" b="0" i="1" smtClean="0">
                                  <a:latin typeface="Cambria Math" panose="02040503050406030204" pitchFamily="18" charset="0"/>
                                </a:rPr>
                                <m:t>𝑧</m:t>
                              </m:r>
                            </m:sub>
                          </m:sSub>
                        </m:den>
                      </m:f>
                      <m:d>
                        <m:dPr>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e>
                                  <m:sub>
                                    <m:r>
                                      <a:rPr lang="en-US" b="0" i="1" smtClean="0">
                                        <a:latin typeface="Cambria Math" panose="02040503050406030204" pitchFamily="18" charset="0"/>
                                      </a:rPr>
                                      <m:t>𝑜𝑢𝑡</m:t>
                                    </m:r>
                                    <m:r>
                                      <a:rPr lang="en-US" b="0" i="1" smtClean="0">
                                        <a:latin typeface="Cambria Math" panose="02040503050406030204" pitchFamily="18" charset="0"/>
                                      </a:rPr>
                                      <m:t>,</m:t>
                                    </m:r>
                                    <m:r>
                                      <a:rPr lang="en-US" b="0" i="1" smtClean="0">
                                        <a:latin typeface="Cambria Math" panose="02040503050406030204" pitchFamily="18" charset="0"/>
                                      </a:rPr>
                                      <m:t>𝑥</m:t>
                                    </m:r>
                                  </m:sub>
                                </m:sSub>
                              </m:e>
                            </m:mr>
                            <m:mr>
                              <m:e>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𝑟</m:t>
                                        </m:r>
                                      </m:e>
                                    </m:acc>
                                  </m:e>
                                  <m:sub>
                                    <m:r>
                                      <a:rPr lang="en-US" b="0" i="1" smtClean="0">
                                        <a:latin typeface="Cambria Math" panose="02040503050406030204" pitchFamily="18" charset="0"/>
                                      </a:rPr>
                                      <m:t>𝑜𝑢𝑡</m:t>
                                    </m:r>
                                    <m:r>
                                      <a:rPr lang="en-US" b="0" i="1" smtClean="0">
                                        <a:latin typeface="Cambria Math" panose="02040503050406030204" pitchFamily="18" charset="0"/>
                                      </a:rPr>
                                      <m:t>,</m:t>
                                    </m:r>
                                    <m:r>
                                      <a:rPr lang="en-US" b="0" i="1" smtClean="0">
                                        <a:latin typeface="Cambria Math" panose="02040503050406030204" pitchFamily="18" charset="0"/>
                                      </a:rPr>
                                      <m:t>𝑦</m:t>
                                    </m:r>
                                  </m:sub>
                                </m:sSub>
                              </m:e>
                            </m:mr>
                          </m:m>
                        </m:e>
                      </m:d>
                    </m:oMath>
                  </m:oMathPara>
                </a14:m>
                <a:endParaRPr lang="en-US" dirty="0"/>
              </a:p>
              <a:p>
                <a:endParaRPr lang="en-US" dirty="0"/>
              </a:p>
            </p:txBody>
          </p:sp>
        </mc:Choice>
        <mc:Fallback xmlns="">
          <p:sp>
            <p:nvSpPr>
              <p:cNvPr id="6" name="ZoneTexte 5">
                <a:extLst>
                  <a:ext uri="{FF2B5EF4-FFF2-40B4-BE49-F238E27FC236}">
                    <a16:creationId xmlns:a16="http://schemas.microsoft.com/office/drawing/2014/main" id="{5E635ED8-B6AC-5CF2-F90E-2A885307F1C9}"/>
                  </a:ext>
                </a:extLst>
              </p:cNvPr>
              <p:cNvSpPr txBox="1">
                <a:spLocks noRot="1" noChangeAspect="1" noMove="1" noResize="1" noEditPoints="1" noAdjustHandles="1" noChangeArrowheads="1" noChangeShapeType="1" noTextEdit="1"/>
              </p:cNvSpPr>
              <p:nvPr/>
            </p:nvSpPr>
            <p:spPr>
              <a:xfrm>
                <a:off x="2371317" y="1686717"/>
                <a:ext cx="7426392" cy="2043701"/>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ZoneTexte 9">
                <a:extLst>
                  <a:ext uri="{FF2B5EF4-FFF2-40B4-BE49-F238E27FC236}">
                    <a16:creationId xmlns:a16="http://schemas.microsoft.com/office/drawing/2014/main" id="{4258B107-A4BB-8F5F-7BEB-C0C549D4E3C7}"/>
                  </a:ext>
                </a:extLst>
              </p:cNvPr>
              <p:cNvSpPr txBox="1"/>
              <p:nvPr/>
            </p:nvSpPr>
            <p:spPr>
              <a:xfrm>
                <a:off x="147081" y="3687121"/>
                <a:ext cx="11772015" cy="923330"/>
              </a:xfrm>
              <a:prstGeom prst="rect">
                <a:avLst/>
              </a:prstGeom>
              <a:noFill/>
            </p:spPr>
            <p:txBody>
              <a:bodyPr wrap="square" rtlCol="0">
                <a:spAutoFit/>
              </a:bodyPr>
              <a:lstStyle/>
              <a:p>
                <a:r>
                  <a:rPr lang="en-US" dirty="0">
                    <a:latin typeface="Cambria" panose="02040503050406030204" pitchFamily="18" charset="0"/>
                  </a:rPr>
                  <a:t>Here, </a:t>
                </a:r>
                <a14:m>
                  <m:oMath xmlns:m="http://schemas.openxmlformats.org/officeDocument/2006/math">
                    <m:r>
                      <a:rPr lang="en-US" b="0" i="1" smtClean="0">
                        <a:latin typeface="Cambria Math" panose="02040503050406030204" pitchFamily="18" charset="0"/>
                      </a:rPr>
                      <m:t>𝐿</m:t>
                    </m:r>
                  </m:oMath>
                </a14:m>
                <a:r>
                  <a:rPr lang="en-US" dirty="0">
                    <a:latin typeface="Cambria" panose="02040503050406030204" pitchFamily="18" charset="0"/>
                  </a:rPr>
                  <a:t> is the distance between the second slit and the detector in centimeters, and the angles are the ones as described in the previous slides. </a:t>
                </a:r>
              </a:p>
              <a:p>
                <a:r>
                  <a:rPr lang="en-US" dirty="0">
                    <a:latin typeface="Cambria" panose="02040503050406030204" pitchFamily="18" charset="0"/>
                  </a:rPr>
                  <a:t>This equation then returns the detector position </a:t>
                </a:r>
                <a14:m>
                  <m:oMath xmlns:m="http://schemas.openxmlformats.org/officeDocument/2006/math">
                    <m:r>
                      <a:rPr lang="en-US" b="0" i="1" smtClean="0">
                        <a:latin typeface="Cambria Math" panose="02040503050406030204" pitchFamily="18" charset="0"/>
                      </a:rPr>
                      <m:t>[</m:t>
                    </m:r>
                    <m:r>
                      <m:rPr>
                        <m:sty m:val="p"/>
                      </m:rPr>
                      <a:rPr lang="en-US" b="0" i="0" smtClean="0">
                        <a:latin typeface="Cambria Math" panose="02040503050406030204" pitchFamily="18" charset="0"/>
                      </a:rPr>
                      <m:t>Δ</m:t>
                    </m:r>
                    <m:r>
                      <a:rPr lang="en-US" b="0" i="1" smtClean="0">
                        <a:latin typeface="Cambria Math" panose="02040503050406030204" pitchFamily="18" charset="0"/>
                      </a:rPr>
                      <m:t>𝑥</m:t>
                    </m:r>
                    <m:r>
                      <a:rPr lang="en-US" b="0" i="1" smtClean="0">
                        <a:latin typeface="Cambria Math" panose="02040503050406030204" pitchFamily="18" charset="0"/>
                      </a:rPr>
                      <m:t>, </m:t>
                    </m:r>
                    <m:r>
                      <m:rPr>
                        <m:sty m:val="p"/>
                      </m:rPr>
                      <a:rPr lang="en-US" b="0" i="0" smtClean="0">
                        <a:latin typeface="Cambria Math" panose="02040503050406030204" pitchFamily="18" charset="0"/>
                      </a:rPr>
                      <m:t>Δ</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latin typeface="Cambria" panose="02040503050406030204" pitchFamily="18" charset="0"/>
                  </a:rPr>
                  <a:t> of the scattering incident. </a:t>
                </a:r>
              </a:p>
            </p:txBody>
          </p:sp>
        </mc:Choice>
        <mc:Fallback xmlns="">
          <p:sp>
            <p:nvSpPr>
              <p:cNvPr id="10" name="ZoneTexte 9">
                <a:extLst>
                  <a:ext uri="{FF2B5EF4-FFF2-40B4-BE49-F238E27FC236}">
                    <a16:creationId xmlns:a16="http://schemas.microsoft.com/office/drawing/2014/main" id="{4258B107-A4BB-8F5F-7BEB-C0C549D4E3C7}"/>
                  </a:ext>
                </a:extLst>
              </p:cNvPr>
              <p:cNvSpPr txBox="1">
                <a:spLocks noRot="1" noChangeAspect="1" noMove="1" noResize="1" noEditPoints="1" noAdjustHandles="1" noChangeArrowheads="1" noChangeShapeType="1" noTextEdit="1"/>
              </p:cNvSpPr>
              <p:nvPr/>
            </p:nvSpPr>
            <p:spPr>
              <a:xfrm>
                <a:off x="147081" y="3687121"/>
                <a:ext cx="11772015" cy="923330"/>
              </a:xfrm>
              <a:prstGeom prst="rect">
                <a:avLst/>
              </a:prstGeom>
              <a:blipFill>
                <a:blip r:embed="rId3"/>
                <a:stretch>
                  <a:fillRect l="-431" t="-2740" b="-10959"/>
                </a:stretch>
              </a:blipFill>
            </p:spPr>
            <p:txBody>
              <a:bodyPr/>
              <a:lstStyle/>
              <a:p>
                <a:r>
                  <a:rPr lang="en-US">
                    <a:noFill/>
                  </a:rPr>
                  <a:t> </a:t>
                </a:r>
              </a:p>
            </p:txBody>
          </p:sp>
        </mc:Fallback>
      </mc:AlternateContent>
    </p:spTree>
    <p:extLst>
      <p:ext uri="{BB962C8B-B14F-4D97-AF65-F5344CB8AC3E}">
        <p14:creationId xmlns:p14="http://schemas.microsoft.com/office/powerpoint/2010/main" val="30557755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C89597AE-EEAC-FCCF-614E-6F11FC688D92}"/>
              </a:ext>
            </a:extLst>
          </p:cNvPr>
          <p:cNvSpPr txBox="1"/>
          <p:nvPr/>
        </p:nvSpPr>
        <p:spPr>
          <a:xfrm>
            <a:off x="0" y="0"/>
            <a:ext cx="12192000" cy="584775"/>
          </a:xfrm>
          <a:prstGeom prst="rect">
            <a:avLst/>
          </a:prstGeom>
          <a:solidFill>
            <a:schemeClr val="accent4">
              <a:lumMod val="20000"/>
              <a:lumOff val="80000"/>
            </a:schemeClr>
          </a:solidFill>
        </p:spPr>
        <p:txBody>
          <a:bodyPr wrap="square" rtlCol="0">
            <a:spAutoFit/>
          </a:bodyPr>
          <a:lstStyle/>
          <a:p>
            <a:r>
              <a:rPr lang="en-US" sz="3200" dirty="0">
                <a:latin typeface="Cambria" panose="02040503050406030204" pitchFamily="18" charset="0"/>
              </a:rPr>
              <a:t>Simulation Process – Main process code</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7638898F-543A-A861-5547-C195265C4528}"/>
                  </a:ext>
                </a:extLst>
              </p:cNvPr>
              <p:cNvSpPr txBox="1"/>
              <p:nvPr/>
            </p:nvSpPr>
            <p:spPr>
              <a:xfrm>
                <a:off x="147082" y="659446"/>
                <a:ext cx="11772015" cy="5078313"/>
              </a:xfrm>
              <a:prstGeom prst="rect">
                <a:avLst/>
              </a:prstGeom>
              <a:noFill/>
            </p:spPr>
            <p:txBody>
              <a:bodyPr wrap="square" rtlCol="0">
                <a:spAutoFit/>
              </a:bodyPr>
              <a:lstStyle/>
              <a:p>
                <a:r>
                  <a:rPr lang="en-US" dirty="0">
                    <a:solidFill>
                      <a:schemeClr val="tx1"/>
                    </a:solidFill>
                    <a:latin typeface="Cambria" panose="02040503050406030204" pitchFamily="18" charset="0"/>
                  </a:rPr>
                  <a:t>To conclude the discussion on the Monte Carlo simulation process, its execution in the code will now be presented. </a:t>
                </a:r>
              </a:p>
              <a:p>
                <a:endParaRPr lang="en-US" dirty="0">
                  <a:solidFill>
                    <a:schemeClr val="tx1"/>
                  </a:solidFill>
                  <a:latin typeface="Cambria" panose="02040503050406030204" pitchFamily="18" charset="0"/>
                </a:endParaRPr>
              </a:p>
              <a:p>
                <a:r>
                  <a:rPr lang="en-US" dirty="0">
                    <a:latin typeface="Cambria" panose="02040503050406030204" pitchFamily="18" charset="0"/>
                  </a:rPr>
                  <a:t>The inputs of this code are</a:t>
                </a:r>
                <a:r>
                  <a:rPr lang="en-US" dirty="0">
                    <a:solidFill>
                      <a:schemeClr val="tx1"/>
                    </a:solidFill>
                    <a:latin typeface="Cambria" panose="02040503050406030204" pitchFamily="18" charset="0"/>
                  </a:rPr>
                  <a:t>:</a:t>
                </a:r>
              </a:p>
              <a:p>
                <a:endParaRPr lang="en-US" dirty="0">
                  <a:solidFill>
                    <a:schemeClr val="tx1"/>
                  </a:solidFill>
                  <a:latin typeface="Cambria" panose="02040503050406030204" pitchFamily="18" charset="0"/>
                </a:endParaRPr>
              </a:p>
              <a:p>
                <a:r>
                  <a:rPr lang="en-US" dirty="0">
                    <a:solidFill>
                      <a:schemeClr val="tx1"/>
                    </a:solidFill>
                    <a:latin typeface="Cambria" panose="02040503050406030204" pitchFamily="18" charset="0"/>
                  </a:rPr>
                  <a:t>1. batch: The number of simulation steps to perform per process execution. </a:t>
                </a:r>
              </a:p>
              <a:p>
                <a:r>
                  <a:rPr lang="en-US" dirty="0">
                    <a:solidFill>
                      <a:schemeClr val="tx1"/>
                    </a:solidFill>
                    <a:latin typeface="Cambria" panose="02040503050406030204" pitchFamily="18" charset="0"/>
                  </a:rPr>
                  <a:t>2. seed: The NumPy random generation seed to be used in the simulation process</a:t>
                </a:r>
              </a:p>
              <a:p>
                <a:r>
                  <a:rPr lang="en-US" dirty="0">
                    <a:solidFill>
                      <a:schemeClr val="tx1"/>
                    </a:solidFill>
                    <a:latin typeface="Cambria" panose="02040503050406030204" pitchFamily="18" charset="0"/>
                  </a:rPr>
                  <a:t>3. sampling_size: The amount of X-ray incidents to be simulated per simulation step </a:t>
                </a:r>
              </a:p>
              <a:p>
                <a:r>
                  <a:rPr lang="en-US" dirty="0">
                    <a:solidFill>
                      <a:schemeClr val="tx1"/>
                    </a:solidFill>
                    <a:latin typeface="Cambria" panose="02040503050406030204" pitchFamily="18" charset="0"/>
                  </a:rPr>
                  <a:t>4. slit_1_x, slit_1_y, slit_2_x, slit_2_y, slit_distance : The slit dimensions and the distance between the slits in centimeters. </a:t>
                </a:r>
              </a:p>
              <a:p>
                <a:r>
                  <a:rPr lang="en-US" dirty="0">
                    <a:latin typeface="Cambria" panose="02040503050406030204" pitchFamily="18" charset="0"/>
                  </a:rPr>
                  <a:t>5. inv_cdf_interp: The interpolated inverse CDF of the scattering.</a:t>
                </a:r>
                <a:endParaRPr lang="en-US" dirty="0">
                  <a:solidFill>
                    <a:schemeClr val="tx1"/>
                  </a:solidFill>
                  <a:latin typeface="Cambria" panose="02040503050406030204" pitchFamily="18" charset="0"/>
                </a:endParaRPr>
              </a:p>
              <a:p>
                <a:r>
                  <a:rPr lang="en-US" dirty="0">
                    <a:latin typeface="Cambria" panose="02040503050406030204" pitchFamily="18" charset="0"/>
                  </a:rPr>
                  <a:t>6</a:t>
                </a:r>
                <a:r>
                  <a:rPr lang="en-US" dirty="0">
                    <a:solidFill>
                      <a:schemeClr val="tx1"/>
                    </a:solidFill>
                    <a:latin typeface="Cambria" panose="02040503050406030204" pitchFamily="18" charset="0"/>
                  </a:rPr>
                  <a:t>. sample_detector_distance: The sample detector distance (from the second slit to the detector) in centimeters. </a:t>
                </a:r>
              </a:p>
              <a:p>
                <a:r>
                  <a:rPr lang="en-US" dirty="0">
                    <a:latin typeface="Cambria" panose="02040503050406030204" pitchFamily="18" charset="0"/>
                  </a:rPr>
                  <a:t>7</a:t>
                </a:r>
                <a:r>
                  <a:rPr lang="en-US" dirty="0">
                    <a:solidFill>
                      <a:schemeClr val="tx1"/>
                    </a:solidFill>
                    <a:latin typeface="Cambria" panose="02040503050406030204" pitchFamily="18" charset="0"/>
                  </a:rPr>
                  <a:t>. k: The wave number </a:t>
                </a:r>
                <a14:m>
                  <m:oMath xmlns:m="http://schemas.openxmlformats.org/officeDocument/2006/math">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𝜋</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𝜆</m:t>
                    </m:r>
                  </m:oMath>
                </a14:m>
                <a:r>
                  <a:rPr lang="en-US" dirty="0">
                    <a:solidFill>
                      <a:schemeClr val="tx1"/>
                    </a:solidFill>
                    <a:latin typeface="Cambria" panose="02040503050406030204" pitchFamily="18" charset="0"/>
                  </a:rPr>
                  <a:t> in centimeters.</a:t>
                </a:r>
              </a:p>
              <a:p>
                <a:r>
                  <a:rPr lang="en-US" dirty="0">
                    <a:solidFill>
                      <a:schemeClr val="tx1"/>
                    </a:solidFill>
                    <a:latin typeface="Cambria" panose="02040503050406030204" pitchFamily="18" charset="0"/>
                  </a:rPr>
                  <a:t>8. pixel_number: The number of pixels across the axes (total detector size = pixel_number x pixel_number).</a:t>
                </a:r>
              </a:p>
              <a:p>
                <a:r>
                  <a:rPr lang="en-US" dirty="0">
                    <a:latin typeface="Cambria" panose="02040503050406030204" pitchFamily="18" charset="0"/>
                  </a:rPr>
                  <a:t>9</a:t>
                </a:r>
                <a:r>
                  <a:rPr lang="en-US" dirty="0">
                    <a:solidFill>
                      <a:schemeClr val="tx1"/>
                    </a:solidFill>
                    <a:latin typeface="Cambria" panose="02040503050406030204" pitchFamily="18" charset="0"/>
                  </a:rPr>
                  <a:t>. centers: The position of the beam center in the units of pixels (position on the detector)</a:t>
                </a:r>
              </a:p>
              <a:p>
                <a:r>
                  <a:rPr lang="en-US" dirty="0">
                    <a:latin typeface="Cambria" panose="02040503050406030204" pitchFamily="18" charset="0"/>
                  </a:rPr>
                  <a:t>10</a:t>
                </a:r>
                <a:r>
                  <a:rPr lang="en-US" dirty="0">
                    <a:solidFill>
                      <a:schemeClr val="tx1"/>
                    </a:solidFill>
                    <a:latin typeface="Cambria" panose="02040503050406030204" pitchFamily="18" charset="0"/>
                  </a:rPr>
                  <a:t>. px_size: The size of each detector pixel in meters.  </a:t>
                </a:r>
              </a:p>
              <a:p>
                <a:endParaRPr lang="en-US" dirty="0">
                  <a:solidFill>
                    <a:schemeClr val="tx1"/>
                  </a:solidFill>
                  <a:latin typeface="Cambria" panose="02040503050406030204" pitchFamily="18" charset="0"/>
                </a:endParaRPr>
              </a:p>
              <a:p>
                <a:r>
                  <a:rPr lang="en-US" dirty="0">
                    <a:solidFill>
                      <a:schemeClr val="tx1"/>
                    </a:solidFill>
                    <a:latin typeface="Cambria" panose="02040503050406030204" pitchFamily="18" charset="0"/>
                  </a:rPr>
                  <a:t>All these parameters are included within the input tuple parameter “args”.</a:t>
                </a:r>
              </a:p>
              <a:p>
                <a:r>
                  <a:rPr lang="en-US" dirty="0">
                    <a:solidFill>
                      <a:schemeClr val="tx1"/>
                    </a:solidFill>
                    <a:latin typeface="Cambria" panose="02040503050406030204" pitchFamily="18" charset="0"/>
                  </a:rPr>
                  <a:t> </a:t>
                </a:r>
              </a:p>
              <a:p>
                <a:endParaRPr lang="en-US" dirty="0">
                  <a:solidFill>
                    <a:schemeClr val="tx1"/>
                  </a:solidFill>
                  <a:latin typeface="Cambria" panose="02040503050406030204" pitchFamily="18" charset="0"/>
                </a:endParaRPr>
              </a:p>
            </p:txBody>
          </p:sp>
        </mc:Choice>
        <mc:Fallback xmlns="">
          <p:sp>
            <p:nvSpPr>
              <p:cNvPr id="3" name="ZoneTexte 2">
                <a:extLst>
                  <a:ext uri="{FF2B5EF4-FFF2-40B4-BE49-F238E27FC236}">
                    <a16:creationId xmlns:a16="http://schemas.microsoft.com/office/drawing/2014/main" id="{7638898F-543A-A861-5547-C195265C4528}"/>
                  </a:ext>
                </a:extLst>
              </p:cNvPr>
              <p:cNvSpPr txBox="1">
                <a:spLocks noRot="1" noChangeAspect="1" noMove="1" noResize="1" noEditPoints="1" noAdjustHandles="1" noChangeArrowheads="1" noChangeShapeType="1" noTextEdit="1"/>
              </p:cNvSpPr>
              <p:nvPr/>
            </p:nvSpPr>
            <p:spPr>
              <a:xfrm>
                <a:off x="147082" y="659446"/>
                <a:ext cx="11772015" cy="5078313"/>
              </a:xfrm>
              <a:prstGeom prst="rect">
                <a:avLst/>
              </a:prstGeom>
              <a:blipFill>
                <a:blip r:embed="rId3"/>
                <a:stretch>
                  <a:fillRect l="-431" t="-499" r="-431"/>
                </a:stretch>
              </a:blipFill>
            </p:spPr>
            <p:txBody>
              <a:bodyPr/>
              <a:lstStyle/>
              <a:p>
                <a:r>
                  <a:rPr lang="en-US">
                    <a:noFill/>
                  </a:rPr>
                  <a:t> </a:t>
                </a:r>
              </a:p>
            </p:txBody>
          </p:sp>
        </mc:Fallback>
      </mc:AlternateContent>
      <p:pic>
        <p:nvPicPr>
          <p:cNvPr id="4" name="Image 3">
            <a:extLst>
              <a:ext uri="{FF2B5EF4-FFF2-40B4-BE49-F238E27FC236}">
                <a16:creationId xmlns:a16="http://schemas.microsoft.com/office/drawing/2014/main" id="{F712E857-C612-7D52-F8C1-A760CF29ECAE}"/>
              </a:ext>
            </a:extLst>
          </p:cNvPr>
          <p:cNvPicPr>
            <a:picLocks noChangeAspect="1"/>
          </p:cNvPicPr>
          <p:nvPr/>
        </p:nvPicPr>
        <p:blipFill>
          <a:blip r:embed="rId4"/>
          <a:stretch>
            <a:fillRect/>
          </a:stretch>
        </p:blipFill>
        <p:spPr>
          <a:xfrm>
            <a:off x="2209800" y="5190401"/>
            <a:ext cx="7772400" cy="1244057"/>
          </a:xfrm>
          <a:prstGeom prst="rect">
            <a:avLst/>
          </a:prstGeom>
        </p:spPr>
      </p:pic>
    </p:spTree>
    <p:extLst>
      <p:ext uri="{BB962C8B-B14F-4D97-AF65-F5344CB8AC3E}">
        <p14:creationId xmlns:p14="http://schemas.microsoft.com/office/powerpoint/2010/main" val="2953487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8E5926A0-9101-B762-142B-38DBF15F8102}"/>
              </a:ext>
            </a:extLst>
          </p:cNvPr>
          <p:cNvSpPr txBox="1"/>
          <p:nvPr/>
        </p:nvSpPr>
        <p:spPr>
          <a:xfrm>
            <a:off x="0" y="0"/>
            <a:ext cx="12192000" cy="584775"/>
          </a:xfrm>
          <a:prstGeom prst="rect">
            <a:avLst/>
          </a:prstGeom>
          <a:solidFill>
            <a:schemeClr val="accent4">
              <a:lumMod val="20000"/>
              <a:lumOff val="80000"/>
            </a:schemeClr>
          </a:solidFill>
        </p:spPr>
        <p:txBody>
          <a:bodyPr wrap="square" rtlCol="0">
            <a:spAutoFit/>
          </a:bodyPr>
          <a:lstStyle/>
          <a:p>
            <a:r>
              <a:rPr lang="en-US" sz="3200" dirty="0">
                <a:latin typeface="Cambria" panose="02040503050406030204" pitchFamily="18" charset="0"/>
              </a:rPr>
              <a:t>Simulation Process – Main process code</a:t>
            </a:r>
          </a:p>
        </p:txBody>
      </p:sp>
      <p:sp>
        <p:nvSpPr>
          <p:cNvPr id="3" name="ZoneTexte 2">
            <a:extLst>
              <a:ext uri="{FF2B5EF4-FFF2-40B4-BE49-F238E27FC236}">
                <a16:creationId xmlns:a16="http://schemas.microsoft.com/office/drawing/2014/main" id="{A3936C54-F1A8-A878-A692-7F105C296A41}"/>
              </a:ext>
            </a:extLst>
          </p:cNvPr>
          <p:cNvSpPr txBox="1"/>
          <p:nvPr/>
        </p:nvSpPr>
        <p:spPr>
          <a:xfrm>
            <a:off x="147082" y="659446"/>
            <a:ext cx="11772015" cy="646331"/>
          </a:xfrm>
          <a:prstGeom prst="rect">
            <a:avLst/>
          </a:prstGeom>
          <a:noFill/>
        </p:spPr>
        <p:txBody>
          <a:bodyPr wrap="square" rtlCol="0">
            <a:spAutoFit/>
          </a:bodyPr>
          <a:lstStyle/>
          <a:p>
            <a:r>
              <a:rPr lang="en-US" dirty="0">
                <a:solidFill>
                  <a:schemeClr val="tx1"/>
                </a:solidFill>
                <a:latin typeface="Cambria" panose="02040503050406030204" pitchFamily="18" charset="0"/>
              </a:rPr>
              <a:t>The first step of the simulation process is to generate a unique randomization seed to be used in all randomizations further on.</a:t>
            </a:r>
          </a:p>
        </p:txBody>
      </p:sp>
      <p:pic>
        <p:nvPicPr>
          <p:cNvPr id="4" name="Image 3">
            <a:extLst>
              <a:ext uri="{FF2B5EF4-FFF2-40B4-BE49-F238E27FC236}">
                <a16:creationId xmlns:a16="http://schemas.microsoft.com/office/drawing/2014/main" id="{1F831BDC-76B9-3D20-6033-18A07F015338}"/>
              </a:ext>
            </a:extLst>
          </p:cNvPr>
          <p:cNvPicPr>
            <a:picLocks noChangeAspect="1"/>
          </p:cNvPicPr>
          <p:nvPr/>
        </p:nvPicPr>
        <p:blipFill>
          <a:blip r:embed="rId2"/>
          <a:stretch>
            <a:fillRect/>
          </a:stretch>
        </p:blipFill>
        <p:spPr>
          <a:xfrm>
            <a:off x="4248739" y="1215348"/>
            <a:ext cx="3568700" cy="330200"/>
          </a:xfrm>
          <a:prstGeom prst="rect">
            <a:avLst/>
          </a:prstGeom>
        </p:spPr>
      </p:pic>
      <p:sp>
        <p:nvSpPr>
          <p:cNvPr id="5" name="ZoneTexte 4">
            <a:extLst>
              <a:ext uri="{FF2B5EF4-FFF2-40B4-BE49-F238E27FC236}">
                <a16:creationId xmlns:a16="http://schemas.microsoft.com/office/drawing/2014/main" id="{6B4FCF71-6D06-279D-EF2A-6658AC7F2564}"/>
              </a:ext>
            </a:extLst>
          </p:cNvPr>
          <p:cNvSpPr txBox="1"/>
          <p:nvPr/>
        </p:nvSpPr>
        <p:spPr>
          <a:xfrm>
            <a:off x="147081" y="1545548"/>
            <a:ext cx="11772015" cy="369332"/>
          </a:xfrm>
          <a:prstGeom prst="rect">
            <a:avLst/>
          </a:prstGeom>
          <a:noFill/>
        </p:spPr>
        <p:txBody>
          <a:bodyPr wrap="square" rtlCol="0">
            <a:spAutoFit/>
          </a:bodyPr>
          <a:lstStyle/>
          <a:p>
            <a:r>
              <a:rPr lang="en-US" dirty="0">
                <a:solidFill>
                  <a:schemeClr val="tx1"/>
                </a:solidFill>
                <a:latin typeface="Cambria" panose="02040503050406030204" pitchFamily="18" charset="0"/>
              </a:rPr>
              <a:t>We then define our intensity profile 2D array which will record all the scattering events which will be simulated </a:t>
            </a:r>
          </a:p>
        </p:txBody>
      </p:sp>
      <p:pic>
        <p:nvPicPr>
          <p:cNvPr id="6" name="Image 5">
            <a:extLst>
              <a:ext uri="{FF2B5EF4-FFF2-40B4-BE49-F238E27FC236}">
                <a16:creationId xmlns:a16="http://schemas.microsoft.com/office/drawing/2014/main" id="{D12499C3-2C61-4466-7F48-2F94D61148D0}"/>
              </a:ext>
            </a:extLst>
          </p:cNvPr>
          <p:cNvPicPr>
            <a:picLocks noChangeAspect="1"/>
          </p:cNvPicPr>
          <p:nvPr/>
        </p:nvPicPr>
        <p:blipFill>
          <a:blip r:embed="rId3"/>
          <a:stretch>
            <a:fillRect/>
          </a:stretch>
        </p:blipFill>
        <p:spPr>
          <a:xfrm>
            <a:off x="2146888" y="2018775"/>
            <a:ext cx="7772400" cy="295622"/>
          </a:xfrm>
          <a:prstGeom prst="rect">
            <a:avLst/>
          </a:prstGeom>
        </p:spPr>
      </p:pic>
      <p:sp>
        <p:nvSpPr>
          <p:cNvPr id="7" name="ZoneTexte 6">
            <a:extLst>
              <a:ext uri="{FF2B5EF4-FFF2-40B4-BE49-F238E27FC236}">
                <a16:creationId xmlns:a16="http://schemas.microsoft.com/office/drawing/2014/main" id="{2248EE6F-ABB0-AA49-163E-449787B01714}"/>
              </a:ext>
            </a:extLst>
          </p:cNvPr>
          <p:cNvSpPr txBox="1"/>
          <p:nvPr/>
        </p:nvSpPr>
        <p:spPr>
          <a:xfrm>
            <a:off x="147080" y="2418292"/>
            <a:ext cx="11772015" cy="2308324"/>
          </a:xfrm>
          <a:prstGeom prst="rect">
            <a:avLst/>
          </a:prstGeom>
          <a:noFill/>
        </p:spPr>
        <p:txBody>
          <a:bodyPr wrap="square" rtlCol="0">
            <a:spAutoFit/>
          </a:bodyPr>
          <a:lstStyle/>
          <a:p>
            <a:r>
              <a:rPr lang="en-US" dirty="0">
                <a:solidFill>
                  <a:schemeClr val="tx1"/>
                </a:solidFill>
                <a:latin typeface="Cambria" panose="02040503050406030204" pitchFamily="18" charset="0"/>
              </a:rPr>
              <a:t>Finally, we start our main for loop of the simulation, going over the specified number of batches. The code In the next slide illustrates al the steps which were explained in the previous slides as to how the entry and exit scattering angles are calculated. </a:t>
            </a:r>
          </a:p>
          <a:p>
            <a:br>
              <a:rPr lang="en-US" dirty="0">
                <a:solidFill>
                  <a:schemeClr val="tx1"/>
                </a:solidFill>
                <a:latin typeface="Cambria" panose="02040503050406030204" pitchFamily="18" charset="0"/>
              </a:rPr>
            </a:br>
            <a:r>
              <a:rPr lang="en-US" dirty="0">
                <a:solidFill>
                  <a:schemeClr val="tx1"/>
                </a:solidFill>
                <a:latin typeface="Cambria" panose="02040503050406030204" pitchFamily="18" charset="0"/>
              </a:rPr>
              <a:t>Note that the used “</a:t>
            </a:r>
            <a:r>
              <a:rPr lang="en-US" dirty="0" err="1">
                <a:solidFill>
                  <a:schemeClr val="tx1"/>
                </a:solidFill>
                <a:latin typeface="Cambria" panose="02040503050406030204" pitchFamily="18" charset="0"/>
              </a:rPr>
              <a:t>prange</a:t>
            </a:r>
            <a:r>
              <a:rPr lang="en-US" dirty="0">
                <a:solidFill>
                  <a:schemeClr val="tx1"/>
                </a:solidFill>
                <a:latin typeface="Cambria" panose="02040503050406030204" pitchFamily="18" charset="0"/>
              </a:rPr>
              <a:t>” argument is a modified version of the usua</a:t>
            </a:r>
            <a:r>
              <a:rPr lang="en-US" dirty="0">
                <a:latin typeface="Cambria" panose="02040503050406030204" pitchFamily="18" charset="0"/>
              </a:rPr>
              <a:t>l Python “range” which is more efficient in parallelization. More on the parallelization process will be explained in further slides.  </a:t>
            </a:r>
          </a:p>
          <a:p>
            <a:endParaRPr lang="en-US" dirty="0">
              <a:solidFill>
                <a:schemeClr val="tx1"/>
              </a:solidFill>
              <a:latin typeface="Cambria" panose="02040503050406030204" pitchFamily="18" charset="0"/>
            </a:endParaRPr>
          </a:p>
          <a:p>
            <a:endParaRPr lang="en-US" dirty="0">
              <a:solidFill>
                <a:schemeClr val="tx1"/>
              </a:solidFill>
              <a:latin typeface="Cambria" panose="02040503050406030204" pitchFamily="18" charset="0"/>
            </a:endParaRPr>
          </a:p>
        </p:txBody>
      </p:sp>
    </p:spTree>
    <p:extLst>
      <p:ext uri="{BB962C8B-B14F-4D97-AF65-F5344CB8AC3E}">
        <p14:creationId xmlns:p14="http://schemas.microsoft.com/office/powerpoint/2010/main" val="2611684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664EC5-9F9F-AA07-7A40-FA2D7F404515}"/>
            </a:ext>
          </a:extLst>
        </p:cNvPr>
        <p:cNvGrpSpPr/>
        <p:nvPr/>
      </p:nvGrpSpPr>
      <p:grpSpPr>
        <a:xfrm>
          <a:off x="0" y="0"/>
          <a:ext cx="0" cy="0"/>
          <a:chOff x="0" y="0"/>
          <a:chExt cx="0" cy="0"/>
        </a:xfrm>
      </p:grpSpPr>
      <p:sp>
        <p:nvSpPr>
          <p:cNvPr id="2" name="ZoneTexte 1">
            <a:extLst>
              <a:ext uri="{FF2B5EF4-FFF2-40B4-BE49-F238E27FC236}">
                <a16:creationId xmlns:a16="http://schemas.microsoft.com/office/drawing/2014/main" id="{1A9F35E3-5AB8-E874-9F23-AB89175B4B01}"/>
              </a:ext>
            </a:extLst>
          </p:cNvPr>
          <p:cNvSpPr txBox="1"/>
          <p:nvPr/>
        </p:nvSpPr>
        <p:spPr>
          <a:xfrm>
            <a:off x="0" y="0"/>
            <a:ext cx="12192000" cy="584775"/>
          </a:xfrm>
          <a:prstGeom prst="rect">
            <a:avLst/>
          </a:prstGeom>
          <a:solidFill>
            <a:schemeClr val="accent4">
              <a:lumMod val="20000"/>
              <a:lumOff val="80000"/>
            </a:schemeClr>
          </a:solidFill>
        </p:spPr>
        <p:txBody>
          <a:bodyPr wrap="square" rtlCol="0">
            <a:spAutoFit/>
          </a:bodyPr>
          <a:lstStyle/>
          <a:p>
            <a:r>
              <a:rPr lang="en-US" sz="3200" dirty="0">
                <a:latin typeface="Cambria" panose="02040503050406030204" pitchFamily="18" charset="0"/>
              </a:rPr>
              <a:t>Simulation Process – Main process code</a:t>
            </a:r>
          </a:p>
        </p:txBody>
      </p:sp>
      <p:pic>
        <p:nvPicPr>
          <p:cNvPr id="8" name="Image 7">
            <a:extLst>
              <a:ext uri="{FF2B5EF4-FFF2-40B4-BE49-F238E27FC236}">
                <a16:creationId xmlns:a16="http://schemas.microsoft.com/office/drawing/2014/main" id="{A8D74F10-D87B-3DA5-0240-07D6909042D8}"/>
              </a:ext>
            </a:extLst>
          </p:cNvPr>
          <p:cNvPicPr>
            <a:picLocks noChangeAspect="1"/>
          </p:cNvPicPr>
          <p:nvPr/>
        </p:nvPicPr>
        <p:blipFill>
          <a:blip r:embed="rId2"/>
          <a:stretch>
            <a:fillRect/>
          </a:stretch>
        </p:blipFill>
        <p:spPr>
          <a:xfrm>
            <a:off x="741620" y="611496"/>
            <a:ext cx="10708759" cy="5635007"/>
          </a:xfrm>
          <a:prstGeom prst="rect">
            <a:avLst/>
          </a:prstGeom>
        </p:spPr>
      </p:pic>
    </p:spTree>
    <p:extLst>
      <p:ext uri="{BB962C8B-B14F-4D97-AF65-F5344CB8AC3E}">
        <p14:creationId xmlns:p14="http://schemas.microsoft.com/office/powerpoint/2010/main" val="3484070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8FA9E-49CE-AD18-3033-A78C8809A700}"/>
            </a:ext>
          </a:extLst>
        </p:cNvPr>
        <p:cNvGrpSpPr/>
        <p:nvPr/>
      </p:nvGrpSpPr>
      <p:grpSpPr>
        <a:xfrm>
          <a:off x="0" y="0"/>
          <a:ext cx="0" cy="0"/>
          <a:chOff x="0" y="0"/>
          <a:chExt cx="0" cy="0"/>
        </a:xfrm>
      </p:grpSpPr>
      <p:sp>
        <p:nvSpPr>
          <p:cNvPr id="2" name="ZoneTexte 1">
            <a:extLst>
              <a:ext uri="{FF2B5EF4-FFF2-40B4-BE49-F238E27FC236}">
                <a16:creationId xmlns:a16="http://schemas.microsoft.com/office/drawing/2014/main" id="{17F95A5A-DC79-8679-4EDE-D7DA99281F45}"/>
              </a:ext>
            </a:extLst>
          </p:cNvPr>
          <p:cNvSpPr txBox="1"/>
          <p:nvPr/>
        </p:nvSpPr>
        <p:spPr>
          <a:xfrm>
            <a:off x="0" y="0"/>
            <a:ext cx="12192000" cy="584775"/>
          </a:xfrm>
          <a:prstGeom prst="rect">
            <a:avLst/>
          </a:prstGeom>
          <a:solidFill>
            <a:schemeClr val="accent4">
              <a:lumMod val="20000"/>
              <a:lumOff val="80000"/>
            </a:schemeClr>
          </a:solidFill>
        </p:spPr>
        <p:txBody>
          <a:bodyPr wrap="square" rtlCol="0">
            <a:spAutoFit/>
          </a:bodyPr>
          <a:lstStyle/>
          <a:p>
            <a:r>
              <a:rPr lang="en-US" sz="3200" dirty="0">
                <a:latin typeface="Cambria" panose="02040503050406030204" pitchFamily="18" charset="0"/>
              </a:rPr>
              <a:t>Simulation Process – Main process code</a:t>
            </a:r>
          </a:p>
        </p:txBody>
      </p:sp>
      <p:sp>
        <p:nvSpPr>
          <p:cNvPr id="3" name="ZoneTexte 2">
            <a:extLst>
              <a:ext uri="{FF2B5EF4-FFF2-40B4-BE49-F238E27FC236}">
                <a16:creationId xmlns:a16="http://schemas.microsoft.com/office/drawing/2014/main" id="{0B1F690C-94C5-3698-2710-E9081BEBE0FD}"/>
              </a:ext>
            </a:extLst>
          </p:cNvPr>
          <p:cNvSpPr txBox="1"/>
          <p:nvPr/>
        </p:nvSpPr>
        <p:spPr>
          <a:xfrm>
            <a:off x="147082" y="659446"/>
            <a:ext cx="11772015" cy="369332"/>
          </a:xfrm>
          <a:prstGeom prst="rect">
            <a:avLst/>
          </a:prstGeom>
          <a:noFill/>
        </p:spPr>
        <p:txBody>
          <a:bodyPr wrap="square" rtlCol="0">
            <a:spAutoFit/>
          </a:bodyPr>
          <a:lstStyle/>
          <a:p>
            <a:r>
              <a:rPr lang="en-US" dirty="0">
                <a:solidFill>
                  <a:schemeClr val="tx1"/>
                </a:solidFill>
                <a:latin typeface="Cambria" panose="02040503050406030204" pitchFamily="18" charset="0"/>
              </a:rPr>
              <a:t>Now that we have calculated our x and y positions of the scattering, we “convert” them to pixel positions by:</a:t>
            </a:r>
          </a:p>
        </p:txBody>
      </p:sp>
      <p:pic>
        <p:nvPicPr>
          <p:cNvPr id="4" name="Image 3">
            <a:extLst>
              <a:ext uri="{FF2B5EF4-FFF2-40B4-BE49-F238E27FC236}">
                <a16:creationId xmlns:a16="http://schemas.microsoft.com/office/drawing/2014/main" id="{4F9D4AF8-2B44-486F-455E-3D8BD1C75755}"/>
              </a:ext>
            </a:extLst>
          </p:cNvPr>
          <p:cNvPicPr>
            <a:picLocks noChangeAspect="1"/>
          </p:cNvPicPr>
          <p:nvPr/>
        </p:nvPicPr>
        <p:blipFill>
          <a:blip r:embed="rId2"/>
          <a:stretch>
            <a:fillRect/>
          </a:stretch>
        </p:blipFill>
        <p:spPr>
          <a:xfrm>
            <a:off x="4304414" y="1103449"/>
            <a:ext cx="3200400" cy="673100"/>
          </a:xfrm>
          <a:prstGeom prst="rect">
            <a:avLst/>
          </a:prstGeom>
        </p:spPr>
      </p:pic>
      <p:sp>
        <p:nvSpPr>
          <p:cNvPr id="5" name="ZoneTexte 4">
            <a:extLst>
              <a:ext uri="{FF2B5EF4-FFF2-40B4-BE49-F238E27FC236}">
                <a16:creationId xmlns:a16="http://schemas.microsoft.com/office/drawing/2014/main" id="{2B2A1FA9-44C2-BF04-D3C5-1EE91672D32E}"/>
              </a:ext>
            </a:extLst>
          </p:cNvPr>
          <p:cNvSpPr txBox="1"/>
          <p:nvPr/>
        </p:nvSpPr>
        <p:spPr>
          <a:xfrm>
            <a:off x="209992" y="1851220"/>
            <a:ext cx="11772015" cy="646331"/>
          </a:xfrm>
          <a:prstGeom prst="rect">
            <a:avLst/>
          </a:prstGeom>
          <a:noFill/>
        </p:spPr>
        <p:txBody>
          <a:bodyPr wrap="square" rtlCol="0">
            <a:spAutoFit/>
          </a:bodyPr>
          <a:lstStyle/>
          <a:p>
            <a:r>
              <a:rPr lang="en-US" dirty="0">
                <a:solidFill>
                  <a:schemeClr val="tx1"/>
                </a:solidFill>
                <a:latin typeface="Cambria" panose="02040503050406030204" pitchFamily="18" charset="0"/>
              </a:rPr>
              <a:t>Next, we perform the following steps:</a:t>
            </a:r>
          </a:p>
          <a:p>
            <a:r>
              <a:rPr lang="en-US" dirty="0">
                <a:latin typeface="Cambria" panose="02040503050406030204" pitchFamily="18" charset="0"/>
              </a:rPr>
              <a:t>1. We mask out all scattering events which occurred outside of the detector.</a:t>
            </a:r>
            <a:endParaRPr lang="en-US" dirty="0">
              <a:solidFill>
                <a:schemeClr val="tx1"/>
              </a:solidFill>
              <a:latin typeface="Cambria" panose="02040503050406030204" pitchFamily="18" charset="0"/>
            </a:endParaRPr>
          </a:p>
        </p:txBody>
      </p:sp>
      <p:pic>
        <p:nvPicPr>
          <p:cNvPr id="6" name="Image 5">
            <a:extLst>
              <a:ext uri="{FF2B5EF4-FFF2-40B4-BE49-F238E27FC236}">
                <a16:creationId xmlns:a16="http://schemas.microsoft.com/office/drawing/2014/main" id="{2F813C9B-89EB-C5DD-0FC7-1F094E8CAB0A}"/>
              </a:ext>
            </a:extLst>
          </p:cNvPr>
          <p:cNvPicPr>
            <a:picLocks noChangeAspect="1"/>
          </p:cNvPicPr>
          <p:nvPr/>
        </p:nvPicPr>
        <p:blipFill>
          <a:blip r:embed="rId3"/>
          <a:stretch>
            <a:fillRect/>
          </a:stretch>
        </p:blipFill>
        <p:spPr>
          <a:xfrm>
            <a:off x="2209799" y="2551144"/>
            <a:ext cx="7772400" cy="789197"/>
          </a:xfrm>
          <a:prstGeom prst="rect">
            <a:avLst/>
          </a:prstGeom>
        </p:spPr>
      </p:pic>
      <p:sp>
        <p:nvSpPr>
          <p:cNvPr id="7" name="ZoneTexte 6">
            <a:extLst>
              <a:ext uri="{FF2B5EF4-FFF2-40B4-BE49-F238E27FC236}">
                <a16:creationId xmlns:a16="http://schemas.microsoft.com/office/drawing/2014/main" id="{0423F3E2-3952-945B-E962-6CF2A73EA1B2}"/>
              </a:ext>
            </a:extLst>
          </p:cNvPr>
          <p:cNvSpPr txBox="1"/>
          <p:nvPr/>
        </p:nvSpPr>
        <p:spPr>
          <a:xfrm>
            <a:off x="209991" y="3404207"/>
            <a:ext cx="11772015" cy="646331"/>
          </a:xfrm>
          <a:prstGeom prst="rect">
            <a:avLst/>
          </a:prstGeom>
          <a:noFill/>
        </p:spPr>
        <p:txBody>
          <a:bodyPr wrap="square" rtlCol="0">
            <a:spAutoFit/>
          </a:bodyPr>
          <a:lstStyle/>
          <a:p>
            <a:r>
              <a:rPr lang="en-US" dirty="0">
                <a:solidFill>
                  <a:schemeClr val="tx1"/>
                </a:solidFill>
                <a:latin typeface="Cambria" panose="02040503050406030204" pitchFamily="18" charset="0"/>
              </a:rPr>
              <a:t>2. We account for the possibility of multiple scattering events within the same pixel by counting the unique pairs of </a:t>
            </a:r>
            <a:r>
              <a:rPr lang="en-US" dirty="0" err="1">
                <a:solidFill>
                  <a:schemeClr val="tx1"/>
                </a:solidFill>
                <a:latin typeface="Cambria" panose="02040503050406030204" pitchFamily="18" charset="0"/>
              </a:rPr>
              <a:t>x,y</a:t>
            </a:r>
            <a:r>
              <a:rPr lang="en-US" dirty="0">
                <a:solidFill>
                  <a:schemeClr val="tx1"/>
                </a:solidFill>
                <a:latin typeface="Cambria" panose="02040503050406030204" pitchFamily="18" charset="0"/>
              </a:rPr>
              <a:t> positions. </a:t>
            </a:r>
          </a:p>
        </p:txBody>
      </p:sp>
      <p:pic>
        <p:nvPicPr>
          <p:cNvPr id="9" name="Image 8">
            <a:extLst>
              <a:ext uri="{FF2B5EF4-FFF2-40B4-BE49-F238E27FC236}">
                <a16:creationId xmlns:a16="http://schemas.microsoft.com/office/drawing/2014/main" id="{AC428BA3-4A9B-D6B2-1790-8B9C73DA656F}"/>
              </a:ext>
            </a:extLst>
          </p:cNvPr>
          <p:cNvPicPr>
            <a:picLocks noChangeAspect="1"/>
          </p:cNvPicPr>
          <p:nvPr/>
        </p:nvPicPr>
        <p:blipFill>
          <a:blip r:embed="rId4"/>
          <a:stretch>
            <a:fillRect/>
          </a:stretch>
        </p:blipFill>
        <p:spPr>
          <a:xfrm>
            <a:off x="2209798" y="3945483"/>
            <a:ext cx="7772400" cy="264300"/>
          </a:xfrm>
          <a:prstGeom prst="rect">
            <a:avLst/>
          </a:prstGeom>
        </p:spPr>
      </p:pic>
      <p:sp>
        <p:nvSpPr>
          <p:cNvPr id="10" name="ZoneTexte 9">
            <a:extLst>
              <a:ext uri="{FF2B5EF4-FFF2-40B4-BE49-F238E27FC236}">
                <a16:creationId xmlns:a16="http://schemas.microsoft.com/office/drawing/2014/main" id="{85E1EC9B-D7FF-DF4B-BD41-7C9A645F53B9}"/>
              </a:ext>
            </a:extLst>
          </p:cNvPr>
          <p:cNvSpPr txBox="1"/>
          <p:nvPr/>
        </p:nvSpPr>
        <p:spPr>
          <a:xfrm>
            <a:off x="209990" y="4381727"/>
            <a:ext cx="11772015" cy="369332"/>
          </a:xfrm>
          <a:prstGeom prst="rect">
            <a:avLst/>
          </a:prstGeom>
          <a:noFill/>
        </p:spPr>
        <p:txBody>
          <a:bodyPr wrap="square" rtlCol="0">
            <a:spAutoFit/>
          </a:bodyPr>
          <a:lstStyle/>
          <a:p>
            <a:r>
              <a:rPr lang="en-US" dirty="0">
                <a:solidFill>
                  <a:schemeClr val="tx1"/>
                </a:solidFill>
                <a:latin typeface="Cambria" panose="02040503050406030204" pitchFamily="18" charset="0"/>
              </a:rPr>
              <a:t>3. Finally, we update the appropriate pixel positions on the intensity profile with their scattering counts.</a:t>
            </a:r>
          </a:p>
        </p:txBody>
      </p:sp>
      <p:pic>
        <p:nvPicPr>
          <p:cNvPr id="11" name="Image 10">
            <a:extLst>
              <a:ext uri="{FF2B5EF4-FFF2-40B4-BE49-F238E27FC236}">
                <a16:creationId xmlns:a16="http://schemas.microsoft.com/office/drawing/2014/main" id="{ED9CB7BB-C53B-5A84-A323-42C907DB0BC7}"/>
              </a:ext>
            </a:extLst>
          </p:cNvPr>
          <p:cNvPicPr>
            <a:picLocks noChangeAspect="1"/>
          </p:cNvPicPr>
          <p:nvPr/>
        </p:nvPicPr>
        <p:blipFill>
          <a:blip r:embed="rId5"/>
          <a:stretch>
            <a:fillRect/>
          </a:stretch>
        </p:blipFill>
        <p:spPr>
          <a:xfrm>
            <a:off x="2584447" y="4811144"/>
            <a:ext cx="7023100" cy="292100"/>
          </a:xfrm>
          <a:prstGeom prst="rect">
            <a:avLst/>
          </a:prstGeom>
        </p:spPr>
      </p:pic>
      <p:sp>
        <p:nvSpPr>
          <p:cNvPr id="12" name="ZoneTexte 11">
            <a:extLst>
              <a:ext uri="{FF2B5EF4-FFF2-40B4-BE49-F238E27FC236}">
                <a16:creationId xmlns:a16="http://schemas.microsoft.com/office/drawing/2014/main" id="{0AA7CDA9-079B-1410-17C0-CB9C8216F40F}"/>
              </a:ext>
            </a:extLst>
          </p:cNvPr>
          <p:cNvSpPr txBox="1"/>
          <p:nvPr/>
        </p:nvSpPr>
        <p:spPr>
          <a:xfrm>
            <a:off x="209990" y="5224517"/>
            <a:ext cx="11772015" cy="369332"/>
          </a:xfrm>
          <a:prstGeom prst="rect">
            <a:avLst/>
          </a:prstGeom>
          <a:noFill/>
        </p:spPr>
        <p:txBody>
          <a:bodyPr wrap="square" rtlCol="0">
            <a:spAutoFit/>
          </a:bodyPr>
          <a:lstStyle/>
          <a:p>
            <a:r>
              <a:rPr lang="en-US" dirty="0">
                <a:solidFill>
                  <a:schemeClr val="tx1"/>
                </a:solidFill>
                <a:latin typeface="Cambria" panose="02040503050406030204" pitchFamily="18" charset="0"/>
              </a:rPr>
              <a:t>The main process code now ends with returning the updated intensity </a:t>
            </a:r>
          </a:p>
        </p:txBody>
      </p:sp>
      <p:pic>
        <p:nvPicPr>
          <p:cNvPr id="13" name="Image 12">
            <a:extLst>
              <a:ext uri="{FF2B5EF4-FFF2-40B4-BE49-F238E27FC236}">
                <a16:creationId xmlns:a16="http://schemas.microsoft.com/office/drawing/2014/main" id="{2E8D224B-83BF-0D55-3A98-4DEEE75B2A1F}"/>
              </a:ext>
            </a:extLst>
          </p:cNvPr>
          <p:cNvPicPr>
            <a:picLocks noChangeAspect="1"/>
          </p:cNvPicPr>
          <p:nvPr/>
        </p:nvPicPr>
        <p:blipFill>
          <a:blip r:embed="rId6"/>
          <a:stretch>
            <a:fillRect/>
          </a:stretch>
        </p:blipFill>
        <p:spPr>
          <a:xfrm>
            <a:off x="2521539" y="5715122"/>
            <a:ext cx="7023100" cy="292100"/>
          </a:xfrm>
          <a:prstGeom prst="rect">
            <a:avLst/>
          </a:prstGeom>
        </p:spPr>
      </p:pic>
      <p:sp>
        <p:nvSpPr>
          <p:cNvPr id="8" name="ZoneTexte 7">
            <a:extLst>
              <a:ext uri="{FF2B5EF4-FFF2-40B4-BE49-F238E27FC236}">
                <a16:creationId xmlns:a16="http://schemas.microsoft.com/office/drawing/2014/main" id="{030FF687-0BE8-1593-96BC-4CAFF5A11FDB}"/>
              </a:ext>
            </a:extLst>
          </p:cNvPr>
          <p:cNvSpPr txBox="1"/>
          <p:nvPr/>
        </p:nvSpPr>
        <p:spPr>
          <a:xfrm>
            <a:off x="3753293" y="6450569"/>
            <a:ext cx="4593265" cy="369332"/>
          </a:xfrm>
          <a:prstGeom prst="rect">
            <a:avLst/>
          </a:prstGeom>
          <a:noFill/>
        </p:spPr>
        <p:txBody>
          <a:bodyPr wrap="square" rtlCol="0">
            <a:spAutoFit/>
          </a:bodyPr>
          <a:lstStyle/>
          <a:p>
            <a:r>
              <a:rPr lang="en-US" dirty="0"/>
              <a:t>add examples + block diagram for next slide</a:t>
            </a:r>
          </a:p>
        </p:txBody>
      </p:sp>
    </p:spTree>
    <p:extLst>
      <p:ext uri="{BB962C8B-B14F-4D97-AF65-F5344CB8AC3E}">
        <p14:creationId xmlns:p14="http://schemas.microsoft.com/office/powerpoint/2010/main" val="2349786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EC0AC31C-E815-2DEA-CD71-6CE7EC0827F6}"/>
              </a:ext>
            </a:extLst>
          </p:cNvPr>
          <p:cNvSpPr txBox="1"/>
          <p:nvPr/>
        </p:nvSpPr>
        <p:spPr>
          <a:xfrm>
            <a:off x="0" y="0"/>
            <a:ext cx="12192000" cy="584775"/>
          </a:xfrm>
          <a:prstGeom prst="rect">
            <a:avLst/>
          </a:prstGeom>
          <a:solidFill>
            <a:schemeClr val="accent4">
              <a:lumMod val="20000"/>
              <a:lumOff val="80000"/>
            </a:schemeClr>
          </a:solidFill>
        </p:spPr>
        <p:txBody>
          <a:bodyPr wrap="square" rtlCol="0">
            <a:spAutoFit/>
          </a:bodyPr>
          <a:lstStyle/>
          <a:p>
            <a:r>
              <a:rPr lang="en-US" sz="3200" dirty="0">
                <a:latin typeface="Cambria" panose="02040503050406030204" pitchFamily="18" charset="0"/>
              </a:rPr>
              <a:t>Main code</a:t>
            </a:r>
          </a:p>
        </p:txBody>
      </p:sp>
      <p:sp>
        <p:nvSpPr>
          <p:cNvPr id="3" name="ZoneTexte 2">
            <a:extLst>
              <a:ext uri="{FF2B5EF4-FFF2-40B4-BE49-F238E27FC236}">
                <a16:creationId xmlns:a16="http://schemas.microsoft.com/office/drawing/2014/main" id="{02E2FC57-AEA8-5664-CAA3-38C7F573EAA0}"/>
              </a:ext>
            </a:extLst>
          </p:cNvPr>
          <p:cNvSpPr txBox="1"/>
          <p:nvPr/>
        </p:nvSpPr>
        <p:spPr>
          <a:xfrm>
            <a:off x="147081" y="584775"/>
            <a:ext cx="11772015" cy="369332"/>
          </a:xfrm>
          <a:prstGeom prst="rect">
            <a:avLst/>
          </a:prstGeom>
          <a:noFill/>
        </p:spPr>
        <p:txBody>
          <a:bodyPr wrap="square" rtlCol="0">
            <a:spAutoFit/>
          </a:bodyPr>
          <a:lstStyle/>
          <a:p>
            <a:r>
              <a:rPr lang="en-US" dirty="0">
                <a:solidFill>
                  <a:schemeClr val="tx1"/>
                </a:solidFill>
                <a:latin typeface="Cambria" panose="02040503050406030204" pitchFamily="18" charset="0"/>
              </a:rPr>
              <a:t>We will now look at how the main </a:t>
            </a:r>
            <a:r>
              <a:rPr lang="en-US" dirty="0">
                <a:latin typeface="Cambria" panose="02040503050406030204" pitchFamily="18" charset="0"/>
              </a:rPr>
              <a:t>code which executes the simulation is organized, starting with its inputs:</a:t>
            </a:r>
            <a:endParaRPr lang="en-US" dirty="0">
              <a:solidFill>
                <a:schemeClr val="tx1"/>
              </a:solidFill>
              <a:latin typeface="Cambria" panose="02040503050406030204" pitchFamily="18" charset="0"/>
            </a:endParaRPr>
          </a:p>
        </p:txBody>
      </p:sp>
      <p:sp>
        <p:nvSpPr>
          <p:cNvPr id="5" name="ZoneTexte 4">
            <a:extLst>
              <a:ext uri="{FF2B5EF4-FFF2-40B4-BE49-F238E27FC236}">
                <a16:creationId xmlns:a16="http://schemas.microsoft.com/office/drawing/2014/main" id="{E46C5D2E-53F5-47C3-08D5-68FE99AE2551}"/>
              </a:ext>
            </a:extLst>
          </p:cNvPr>
          <p:cNvSpPr txBox="1"/>
          <p:nvPr/>
        </p:nvSpPr>
        <p:spPr>
          <a:xfrm>
            <a:off x="10629" y="1596069"/>
            <a:ext cx="12044918" cy="5355312"/>
          </a:xfrm>
          <a:prstGeom prst="rect">
            <a:avLst/>
          </a:prstGeom>
          <a:noFill/>
        </p:spPr>
        <p:txBody>
          <a:bodyPr wrap="square">
            <a:spAutoFit/>
          </a:bodyPr>
          <a:lstStyle/>
          <a:p>
            <a:r>
              <a:rPr lang="en-US" dirty="0">
                <a:solidFill>
                  <a:schemeClr val="tx1"/>
                </a:solidFill>
                <a:latin typeface="Cambria" panose="02040503050406030204" pitchFamily="18" charset="0"/>
              </a:rPr>
              <a:t>1. wavelength: the wavelength of the scattering in cm</a:t>
            </a:r>
          </a:p>
          <a:p>
            <a:r>
              <a:rPr lang="en-US" dirty="0">
                <a:solidFill>
                  <a:schemeClr val="tx1"/>
                </a:solidFill>
                <a:latin typeface="Cambria" panose="02040503050406030204" pitchFamily="18" charset="0"/>
              </a:rPr>
              <a:t>2. slit1_radius, slit2_radius: Half length of slits 1,2 respectively</a:t>
            </a:r>
            <a:r>
              <a:rPr lang="en-US" dirty="0">
                <a:latin typeface="Cambria" panose="02040503050406030204" pitchFamily="18" charset="0"/>
              </a:rPr>
              <a:t> in cm.</a:t>
            </a:r>
            <a:endParaRPr lang="en-US" dirty="0">
              <a:solidFill>
                <a:schemeClr val="tx1"/>
              </a:solidFill>
              <a:latin typeface="Cambria" panose="02040503050406030204" pitchFamily="18" charset="0"/>
            </a:endParaRPr>
          </a:p>
          <a:p>
            <a:r>
              <a:rPr lang="en-US" dirty="0">
                <a:solidFill>
                  <a:schemeClr val="tx1"/>
                </a:solidFill>
                <a:latin typeface="Cambria" panose="02040503050406030204" pitchFamily="18" charset="0"/>
              </a:rPr>
              <a:t>3. </a:t>
            </a:r>
            <a:r>
              <a:rPr lang="en-US" dirty="0" err="1">
                <a:solidFill>
                  <a:schemeClr val="tx1"/>
                </a:solidFill>
                <a:latin typeface="Cambria" panose="02040503050406030204" pitchFamily="18" charset="0"/>
              </a:rPr>
              <a:t>sample_detector_distance</a:t>
            </a:r>
            <a:r>
              <a:rPr lang="en-US" dirty="0">
                <a:solidFill>
                  <a:schemeClr val="tx1"/>
                </a:solidFill>
                <a:latin typeface="Cambria" panose="02040503050406030204" pitchFamily="18" charset="0"/>
              </a:rPr>
              <a:t>: The distance between the sample and the detector in cm. </a:t>
            </a:r>
          </a:p>
          <a:p>
            <a:r>
              <a:rPr lang="en-US" dirty="0">
                <a:solidFill>
                  <a:schemeClr val="tx1"/>
                </a:solidFill>
                <a:latin typeface="Cambria" panose="02040503050406030204" pitchFamily="18" charset="0"/>
              </a:rPr>
              <a:t>4. slit_distance : The distance between the slits in centimeters. </a:t>
            </a:r>
          </a:p>
          <a:p>
            <a:r>
              <a:rPr lang="en-US" dirty="0">
                <a:latin typeface="Cambria" panose="02040503050406030204" pitchFamily="18" charset="0"/>
              </a:rPr>
              <a:t>5. </a:t>
            </a:r>
            <a:r>
              <a:rPr lang="en-US" dirty="0" err="1">
                <a:latin typeface="Cambria" panose="02040503050406030204" pitchFamily="18" charset="0"/>
              </a:rPr>
              <a:t>detector_length</a:t>
            </a:r>
            <a:r>
              <a:rPr lang="en-US" dirty="0">
                <a:latin typeface="Cambria" panose="02040503050406030204" pitchFamily="18" charset="0"/>
              </a:rPr>
              <a:t>: The length of the detector in cm.</a:t>
            </a:r>
            <a:endParaRPr lang="en-US" dirty="0">
              <a:solidFill>
                <a:schemeClr val="tx1"/>
              </a:solidFill>
              <a:latin typeface="Cambria" panose="02040503050406030204" pitchFamily="18" charset="0"/>
            </a:endParaRPr>
          </a:p>
          <a:p>
            <a:r>
              <a:rPr lang="en-US" dirty="0">
                <a:latin typeface="Cambria" panose="02040503050406030204" pitchFamily="18" charset="0"/>
              </a:rPr>
              <a:t>6</a:t>
            </a:r>
            <a:r>
              <a:rPr lang="en-US" dirty="0">
                <a:solidFill>
                  <a:schemeClr val="tx1"/>
                </a:solidFill>
                <a:latin typeface="Cambria" panose="02040503050406030204" pitchFamily="18" charset="0"/>
              </a:rPr>
              <a:t>. </a:t>
            </a:r>
            <a:r>
              <a:rPr lang="en-US" dirty="0" err="1">
                <a:solidFill>
                  <a:schemeClr val="tx1"/>
                </a:solidFill>
                <a:latin typeface="Cambria" panose="02040503050406030204" pitchFamily="18" charset="0"/>
              </a:rPr>
              <a:t>detector_center</a:t>
            </a:r>
            <a:r>
              <a:rPr lang="en-US" dirty="0">
                <a:solidFill>
                  <a:schemeClr val="tx1"/>
                </a:solidFill>
                <a:latin typeface="Cambria" panose="02040503050406030204" pitchFamily="18" charset="0"/>
              </a:rPr>
              <a:t>: [</a:t>
            </a:r>
            <a:r>
              <a:rPr lang="en-US" dirty="0" err="1">
                <a:solidFill>
                  <a:schemeClr val="tx1"/>
                </a:solidFill>
                <a:latin typeface="Cambria" panose="02040503050406030204" pitchFamily="18" charset="0"/>
              </a:rPr>
              <a:t>x,y</a:t>
            </a:r>
            <a:r>
              <a:rPr lang="en-US" dirty="0">
                <a:solidFill>
                  <a:schemeClr val="tx1"/>
                </a:solidFill>
                <a:latin typeface="Cambria" panose="02040503050406030204" pitchFamily="18" charset="0"/>
              </a:rPr>
              <a:t>] positions array of the detector center in cm.</a:t>
            </a:r>
          </a:p>
          <a:p>
            <a:r>
              <a:rPr lang="en-US" dirty="0">
                <a:latin typeface="Cambria" panose="02040503050406030204" pitchFamily="18" charset="0"/>
              </a:rPr>
              <a:t>7</a:t>
            </a:r>
            <a:r>
              <a:rPr lang="en-US" dirty="0">
                <a:solidFill>
                  <a:schemeClr val="tx1"/>
                </a:solidFill>
                <a:latin typeface="Cambria" panose="02040503050406030204" pitchFamily="18" charset="0"/>
              </a:rPr>
              <a:t>. pixel_number: The number of pixels across the axes (total detector size = pixel_number x pixel_number).</a:t>
            </a:r>
          </a:p>
          <a:p>
            <a:r>
              <a:rPr lang="en-US" dirty="0">
                <a:solidFill>
                  <a:schemeClr val="tx1"/>
                </a:solidFill>
                <a:latin typeface="Cambria" panose="02040503050406030204" pitchFamily="18" charset="0"/>
              </a:rPr>
              <a:t>8. </a:t>
            </a:r>
            <a:r>
              <a:rPr lang="en-US" dirty="0" err="1">
                <a:solidFill>
                  <a:schemeClr val="tx1"/>
                </a:solidFill>
                <a:latin typeface="Cambria" panose="02040503050406030204" pitchFamily="18" charset="0"/>
              </a:rPr>
              <a:t>photon_number</a:t>
            </a:r>
            <a:r>
              <a:rPr lang="en-US" dirty="0">
                <a:solidFill>
                  <a:schemeClr val="tx1"/>
                </a:solidFill>
                <a:latin typeface="Cambria" panose="02040503050406030204" pitchFamily="18" charset="0"/>
              </a:rPr>
              <a:t>: The number of photons (scattering events) of the simulation.</a:t>
            </a:r>
          </a:p>
          <a:p>
            <a:r>
              <a:rPr lang="en-US" dirty="0">
                <a:latin typeface="Cambria" panose="02040503050406030204" pitchFamily="18" charset="0"/>
              </a:rPr>
              <a:t>9. </a:t>
            </a:r>
            <a:r>
              <a:rPr lang="en-US" dirty="0" err="1">
                <a:latin typeface="Cambria" panose="02040503050406030204" pitchFamily="18" charset="0"/>
              </a:rPr>
              <a:t>LUT_resolution</a:t>
            </a:r>
            <a:r>
              <a:rPr lang="en-US" dirty="0">
                <a:latin typeface="Cambria" panose="02040503050406030204" pitchFamily="18" charset="0"/>
              </a:rPr>
              <a:t>: Initial resolution of the form factor look-up table, used to calculate the scattering probability function before its interpolation (see above slides). The number can be kept relatively low at 10^4, however higher numbers may be useful in more complex form factors. </a:t>
            </a:r>
          </a:p>
          <a:p>
            <a:r>
              <a:rPr lang="en-US" dirty="0">
                <a:solidFill>
                  <a:schemeClr val="tx1"/>
                </a:solidFill>
                <a:latin typeface="Cambria" panose="02040503050406030204" pitchFamily="18" charset="0"/>
              </a:rPr>
              <a:t>10. </a:t>
            </a:r>
            <a:r>
              <a:rPr lang="en-US" dirty="0" err="1">
                <a:solidFill>
                  <a:schemeClr val="tx1"/>
                </a:solidFill>
                <a:latin typeface="Cambria" panose="02040503050406030204" pitchFamily="18" charset="0"/>
              </a:rPr>
              <a:t>sampling_size</a:t>
            </a:r>
            <a:r>
              <a:rPr lang="en-US" dirty="0">
                <a:latin typeface="Cambria" panose="02040503050406030204" pitchFamily="18" charset="0"/>
              </a:rPr>
              <a:t>: The amount of scattering events to be simulated at once. </a:t>
            </a:r>
          </a:p>
          <a:p>
            <a:r>
              <a:rPr lang="en-US" dirty="0">
                <a:solidFill>
                  <a:schemeClr val="tx1"/>
                </a:solidFill>
                <a:latin typeface="Cambria" panose="02040503050406030204" pitchFamily="18" charset="0"/>
              </a:rPr>
              <a:t>11. </a:t>
            </a:r>
            <a:r>
              <a:rPr lang="en-US" dirty="0" err="1">
                <a:solidFill>
                  <a:schemeClr val="tx1"/>
                </a:solidFill>
                <a:latin typeface="Cambria" panose="02040503050406030204" pitchFamily="18" charset="0"/>
              </a:rPr>
              <a:t>scattering_function</a:t>
            </a:r>
            <a:r>
              <a:rPr lang="en-US" dirty="0">
                <a:solidFill>
                  <a:schemeClr val="tx1"/>
                </a:solidFill>
                <a:latin typeface="Cambria" panose="02040503050406030204" pitchFamily="18" charset="0"/>
              </a:rPr>
              <a:t>: The scattering function (form factor) to be simulated. Note that the form factor should only be a function of q and </a:t>
            </a:r>
            <a:r>
              <a:rPr lang="en-US" dirty="0" err="1">
                <a:solidFill>
                  <a:schemeClr val="tx1"/>
                </a:solidFill>
                <a:latin typeface="Cambria" panose="02040503050406030204" pitchFamily="18" charset="0"/>
              </a:rPr>
              <a:t>Rg</a:t>
            </a:r>
            <a:r>
              <a:rPr lang="en-US" dirty="0">
                <a:latin typeface="Cambria" panose="02040503050406030204" pitchFamily="18" charset="0"/>
              </a:rPr>
              <a:t>. Other parameters may be inserted by casting the form factor into another function (more on this example later on).</a:t>
            </a:r>
          </a:p>
          <a:p>
            <a:r>
              <a:rPr lang="en-US" dirty="0">
                <a:solidFill>
                  <a:schemeClr val="tx1"/>
                </a:solidFill>
                <a:latin typeface="Cambria" panose="02040503050406030204" pitchFamily="18" charset="0"/>
              </a:rPr>
              <a:t>12</a:t>
            </a:r>
            <a:r>
              <a:rPr lang="en-US" dirty="0">
                <a:latin typeface="Cambria" panose="02040503050406030204" pitchFamily="18" charset="0"/>
              </a:rPr>
              <a:t>. </a:t>
            </a:r>
            <a:r>
              <a:rPr lang="en-US" dirty="0" err="1">
                <a:latin typeface="Cambria" panose="02040503050406030204" pitchFamily="18" charset="0"/>
              </a:rPr>
              <a:t>Rg_average</a:t>
            </a:r>
            <a:r>
              <a:rPr lang="en-US" dirty="0">
                <a:latin typeface="Cambria" panose="02040503050406030204" pitchFamily="18" charset="0"/>
              </a:rPr>
              <a:t>: Average </a:t>
            </a:r>
            <a:r>
              <a:rPr lang="en-US" dirty="0" err="1">
                <a:latin typeface="Cambria" panose="02040503050406030204" pitchFamily="18" charset="0"/>
              </a:rPr>
              <a:t>Rg</a:t>
            </a:r>
            <a:r>
              <a:rPr lang="en-US" dirty="0">
                <a:latin typeface="Cambria" panose="02040503050406030204" pitchFamily="18" charset="0"/>
              </a:rPr>
              <a:t> of the scattered particles to be simulated, units of centimeters. </a:t>
            </a:r>
          </a:p>
          <a:p>
            <a:r>
              <a:rPr lang="en-US" dirty="0">
                <a:solidFill>
                  <a:schemeClr val="tx1"/>
                </a:solidFill>
                <a:latin typeface="Cambria" panose="02040503050406030204" pitchFamily="18" charset="0"/>
              </a:rPr>
              <a:t>13. </a:t>
            </a:r>
            <a:r>
              <a:rPr lang="en-US" dirty="0" err="1">
                <a:solidFill>
                  <a:schemeClr val="tx1"/>
                </a:solidFill>
                <a:latin typeface="Cambria" panose="02040503050406030204" pitchFamily="18" charset="0"/>
              </a:rPr>
              <a:t>R</a:t>
            </a:r>
            <a:r>
              <a:rPr lang="en-US" dirty="0" err="1">
                <a:latin typeface="Cambria" panose="02040503050406030204" pitchFamily="18" charset="0"/>
              </a:rPr>
              <a:t>g_variance</a:t>
            </a:r>
            <a:r>
              <a:rPr lang="en-US" dirty="0">
                <a:latin typeface="Cambria" panose="02040503050406030204" pitchFamily="18" charset="0"/>
              </a:rPr>
              <a:t>: Relative variance of the simulated </a:t>
            </a:r>
            <a:r>
              <a:rPr lang="en-US" dirty="0" err="1">
                <a:latin typeface="Cambria" panose="02040503050406030204" pitchFamily="18" charset="0"/>
              </a:rPr>
              <a:t>Rgs</a:t>
            </a:r>
            <a:r>
              <a:rPr lang="en-US" dirty="0">
                <a:latin typeface="Cambria" panose="02040503050406030204" pitchFamily="18" charset="0"/>
              </a:rPr>
              <a:t>, unitless.</a:t>
            </a:r>
          </a:p>
          <a:p>
            <a:r>
              <a:rPr lang="en-US" dirty="0">
                <a:solidFill>
                  <a:schemeClr val="tx1"/>
                </a:solidFill>
                <a:latin typeface="Cambria" panose="02040503050406030204" pitchFamily="18" charset="0"/>
              </a:rPr>
              <a:t>1</a:t>
            </a:r>
            <a:r>
              <a:rPr lang="en-US" dirty="0">
                <a:latin typeface="Cambria" panose="02040503050406030204" pitchFamily="18" charset="0"/>
              </a:rPr>
              <a:t>4. </a:t>
            </a:r>
            <a:r>
              <a:rPr lang="en-US" dirty="0" err="1">
                <a:latin typeface="Cambria" panose="02040503050406030204" pitchFamily="18" charset="0"/>
              </a:rPr>
              <a:t>q_max</a:t>
            </a:r>
            <a:r>
              <a:rPr lang="en-US" dirty="0">
                <a:latin typeface="Cambria" panose="02040503050406030204" pitchFamily="18" charset="0"/>
              </a:rPr>
              <a:t>: maximum q to be accounted for in the simulation. Useful for cases where different sample-detector lengths are compared. </a:t>
            </a:r>
            <a:endParaRPr lang="en-US" dirty="0">
              <a:solidFill>
                <a:schemeClr val="tx1"/>
              </a:solidFill>
              <a:latin typeface="Cambria" panose="02040503050406030204" pitchFamily="18" charset="0"/>
            </a:endParaRPr>
          </a:p>
        </p:txBody>
      </p:sp>
      <p:pic>
        <p:nvPicPr>
          <p:cNvPr id="7" name="Image 6">
            <a:extLst>
              <a:ext uri="{FF2B5EF4-FFF2-40B4-BE49-F238E27FC236}">
                <a16:creationId xmlns:a16="http://schemas.microsoft.com/office/drawing/2014/main" id="{0EC5C784-2832-C378-4C35-8CF9547991F2}"/>
              </a:ext>
            </a:extLst>
          </p:cNvPr>
          <p:cNvPicPr>
            <a:picLocks noChangeAspect="1"/>
          </p:cNvPicPr>
          <p:nvPr/>
        </p:nvPicPr>
        <p:blipFill>
          <a:blip r:embed="rId2"/>
          <a:stretch>
            <a:fillRect/>
          </a:stretch>
        </p:blipFill>
        <p:spPr>
          <a:xfrm>
            <a:off x="2029046" y="954076"/>
            <a:ext cx="7772400" cy="641993"/>
          </a:xfrm>
          <a:prstGeom prst="rect">
            <a:avLst/>
          </a:prstGeom>
        </p:spPr>
      </p:pic>
    </p:spTree>
    <p:extLst>
      <p:ext uri="{BB962C8B-B14F-4D97-AF65-F5344CB8AC3E}">
        <p14:creationId xmlns:p14="http://schemas.microsoft.com/office/powerpoint/2010/main" val="32854432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1076ECEE-145C-EDD7-F295-6D3430C67311}"/>
              </a:ext>
            </a:extLst>
          </p:cNvPr>
          <p:cNvSpPr txBox="1"/>
          <p:nvPr/>
        </p:nvSpPr>
        <p:spPr>
          <a:xfrm>
            <a:off x="0" y="0"/>
            <a:ext cx="12192000" cy="584775"/>
          </a:xfrm>
          <a:prstGeom prst="rect">
            <a:avLst/>
          </a:prstGeom>
          <a:solidFill>
            <a:schemeClr val="accent4">
              <a:lumMod val="20000"/>
              <a:lumOff val="80000"/>
            </a:schemeClr>
          </a:solidFill>
        </p:spPr>
        <p:txBody>
          <a:bodyPr wrap="square" rtlCol="0">
            <a:spAutoFit/>
          </a:bodyPr>
          <a:lstStyle/>
          <a:p>
            <a:r>
              <a:rPr lang="en-US" sz="3200" dirty="0">
                <a:latin typeface="Cambria" panose="02040503050406030204" pitchFamily="18" charset="0"/>
              </a:rPr>
              <a:t>Main code</a:t>
            </a:r>
          </a:p>
        </p:txBody>
      </p:sp>
      <p:sp>
        <p:nvSpPr>
          <p:cNvPr id="3" name="ZoneTexte 2">
            <a:extLst>
              <a:ext uri="{FF2B5EF4-FFF2-40B4-BE49-F238E27FC236}">
                <a16:creationId xmlns:a16="http://schemas.microsoft.com/office/drawing/2014/main" id="{295007E5-003A-6503-1D84-29E7824D248E}"/>
              </a:ext>
            </a:extLst>
          </p:cNvPr>
          <p:cNvSpPr txBox="1"/>
          <p:nvPr/>
        </p:nvSpPr>
        <p:spPr>
          <a:xfrm>
            <a:off x="147081" y="584775"/>
            <a:ext cx="11772015" cy="1754326"/>
          </a:xfrm>
          <a:prstGeom prst="rect">
            <a:avLst/>
          </a:prstGeom>
          <a:noFill/>
        </p:spPr>
        <p:txBody>
          <a:bodyPr wrap="square" rtlCol="0">
            <a:spAutoFit/>
          </a:bodyPr>
          <a:lstStyle/>
          <a:p>
            <a:r>
              <a:rPr lang="en-US" dirty="0">
                <a:solidFill>
                  <a:schemeClr val="tx1"/>
                </a:solidFill>
                <a:latin typeface="Cambria" panose="02040503050406030204" pitchFamily="18" charset="0"/>
              </a:rPr>
              <a:t>Given its inputs, the main code performs the following functions</a:t>
            </a:r>
            <a:r>
              <a:rPr lang="en-US" dirty="0">
                <a:latin typeface="Cambria" panose="02040503050406030204" pitchFamily="18" charset="0"/>
              </a:rPr>
              <a:t>. </a:t>
            </a:r>
          </a:p>
          <a:p>
            <a:endParaRPr lang="en-US" dirty="0">
              <a:solidFill>
                <a:schemeClr val="tx1"/>
              </a:solidFill>
              <a:latin typeface="Cambria" panose="02040503050406030204" pitchFamily="18" charset="0"/>
            </a:endParaRPr>
          </a:p>
          <a:p>
            <a:pPr marL="342900" indent="-342900">
              <a:buAutoNum type="arabicPeriod"/>
            </a:pPr>
            <a:r>
              <a:rPr lang="en-US" dirty="0">
                <a:solidFill>
                  <a:schemeClr val="tx1"/>
                </a:solidFill>
                <a:latin typeface="Cambria" panose="02040503050406030204" pitchFamily="18" charset="0"/>
              </a:rPr>
              <a:t>Calculate the 2D array of all possible q values on the detector</a:t>
            </a:r>
          </a:p>
          <a:p>
            <a:pPr marL="342900" indent="-342900">
              <a:buAutoNum type="arabicPeriod"/>
            </a:pPr>
            <a:r>
              <a:rPr lang="en-US" dirty="0">
                <a:solidFill>
                  <a:schemeClr val="tx1"/>
                </a:solidFill>
                <a:latin typeface="Cambria" panose="02040503050406030204" pitchFamily="18" charset="0"/>
              </a:rPr>
              <a:t>Calculate the scattering probability function and its inverse cumulative distribution</a:t>
            </a:r>
          </a:p>
          <a:p>
            <a:pPr marL="342900" indent="-342900">
              <a:buAutoNum type="arabicPeriod"/>
            </a:pPr>
            <a:r>
              <a:rPr lang="en-US" dirty="0">
                <a:latin typeface="Cambria" panose="02040503050406030204" pitchFamily="18" charset="0"/>
              </a:rPr>
              <a:t>Execute the simulation code as described in the simulation process section.</a:t>
            </a:r>
          </a:p>
          <a:p>
            <a:pPr marL="342900" indent="-342900">
              <a:buAutoNum type="arabicPeriod"/>
            </a:pPr>
            <a:endParaRPr lang="en-US" dirty="0">
              <a:solidFill>
                <a:schemeClr val="tx1"/>
              </a:solidFill>
              <a:latin typeface="Cambria" panose="02040503050406030204" pitchFamily="18" charset="0"/>
            </a:endParaRPr>
          </a:p>
        </p:txBody>
      </p:sp>
      <mc:AlternateContent xmlns:mc="http://schemas.openxmlformats.org/markup-compatibility/2006" xmlns:a14="http://schemas.microsoft.com/office/drawing/2010/main">
        <mc:Choice Requires="a14">
          <p:sp>
            <p:nvSpPr>
              <p:cNvPr id="4" name="ZoneTexte 3">
                <a:extLst>
                  <a:ext uri="{FF2B5EF4-FFF2-40B4-BE49-F238E27FC236}">
                    <a16:creationId xmlns:a16="http://schemas.microsoft.com/office/drawing/2014/main" id="{50996978-CAD5-0D36-2B0C-C02191FDCC28}"/>
                  </a:ext>
                </a:extLst>
              </p:cNvPr>
              <p:cNvSpPr txBox="1"/>
              <p:nvPr/>
            </p:nvSpPr>
            <p:spPr>
              <a:xfrm>
                <a:off x="147080" y="2339101"/>
                <a:ext cx="11772015" cy="1477328"/>
              </a:xfrm>
              <a:prstGeom prst="rect">
                <a:avLst/>
              </a:prstGeom>
              <a:noFill/>
            </p:spPr>
            <p:txBody>
              <a:bodyPr wrap="square" rtlCol="0">
                <a:spAutoFit/>
              </a:bodyPr>
              <a:lstStyle/>
              <a:p>
                <a:r>
                  <a:rPr lang="en-US" dirty="0">
                    <a:solidFill>
                      <a:schemeClr val="tx1"/>
                    </a:solidFill>
                    <a:latin typeface="Cambria" panose="02040503050406030204" pitchFamily="18" charset="0"/>
                  </a:rPr>
                  <a:t>We start with the first one, calculating the 2D array of all q values. This is done by first finding the corresponding array of detector positions, then converting it to the array of all possible exit angles from the beam center, and finally to the corresponding q values by </a:t>
                </a:r>
                <a14:m>
                  <m:oMath xmlns:m="http://schemas.openxmlformats.org/officeDocument/2006/math">
                    <m:r>
                      <a:rPr lang="en-US" b="0" i="1" smtClean="0">
                        <a:solidFill>
                          <a:schemeClr val="tx1"/>
                        </a:solidFill>
                        <a:latin typeface="Cambria Math" panose="02040503050406030204" pitchFamily="18" charset="0"/>
                      </a:rPr>
                      <m:t>𝑞</m:t>
                    </m:r>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𝑘</m:t>
                    </m:r>
                    <m:func>
                      <m:funcPr>
                        <m:ctrlPr>
                          <a:rPr lang="en-US" b="0" i="1" smtClean="0">
                            <a:solidFill>
                              <a:schemeClr val="tx1"/>
                            </a:solidFill>
                            <a:latin typeface="Cambria Math" panose="02040503050406030204" pitchFamily="18" charset="0"/>
                          </a:rPr>
                        </m:ctrlPr>
                      </m:funcPr>
                      <m:fName>
                        <m:r>
                          <m:rPr>
                            <m:sty m:val="p"/>
                          </m:rPr>
                          <a:rPr lang="en-US" b="0" i="0" smtClean="0">
                            <a:solidFill>
                              <a:schemeClr val="tx1"/>
                            </a:solidFill>
                            <a:latin typeface="Cambria Math" panose="02040503050406030204" pitchFamily="18" charset="0"/>
                          </a:rPr>
                          <m:t>sin</m:t>
                        </m:r>
                      </m:fName>
                      <m:e>
                        <m:d>
                          <m:dPr>
                            <m:ctrlPr>
                              <a:rPr lang="en-US" b="0"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𝜃</m:t>
                            </m:r>
                          </m:e>
                        </m:d>
                      </m:e>
                    </m:func>
                  </m:oMath>
                </a14:m>
                <a:endParaRPr lang="en-US" b="0" dirty="0">
                  <a:solidFill>
                    <a:schemeClr val="tx1"/>
                  </a:solidFill>
                  <a:latin typeface="Cambria" panose="02040503050406030204" pitchFamily="18" charset="0"/>
                </a:endParaRPr>
              </a:p>
              <a:p>
                <a:endParaRPr lang="en-US" dirty="0">
                  <a:latin typeface="Cambria" panose="02040503050406030204" pitchFamily="18" charset="0"/>
                </a:endParaRPr>
              </a:p>
              <a:p>
                <a:pPr marL="342900" indent="-342900">
                  <a:buAutoNum type="arabicPeriod"/>
                </a:pPr>
                <a:endParaRPr lang="en-US" dirty="0">
                  <a:solidFill>
                    <a:schemeClr val="tx1"/>
                  </a:solidFill>
                  <a:latin typeface="Cambria" panose="02040503050406030204" pitchFamily="18" charset="0"/>
                </a:endParaRPr>
              </a:p>
            </p:txBody>
          </p:sp>
        </mc:Choice>
        <mc:Fallback xmlns="">
          <p:sp>
            <p:nvSpPr>
              <p:cNvPr id="4" name="ZoneTexte 3">
                <a:extLst>
                  <a:ext uri="{FF2B5EF4-FFF2-40B4-BE49-F238E27FC236}">
                    <a16:creationId xmlns:a16="http://schemas.microsoft.com/office/drawing/2014/main" id="{50996978-CAD5-0D36-2B0C-C02191FDCC28}"/>
                  </a:ext>
                </a:extLst>
              </p:cNvPr>
              <p:cNvSpPr txBox="1">
                <a:spLocks noRot="1" noChangeAspect="1" noMove="1" noResize="1" noEditPoints="1" noAdjustHandles="1" noChangeArrowheads="1" noChangeShapeType="1" noTextEdit="1"/>
              </p:cNvSpPr>
              <p:nvPr/>
            </p:nvSpPr>
            <p:spPr>
              <a:xfrm>
                <a:off x="147080" y="2339101"/>
                <a:ext cx="11772015" cy="1477328"/>
              </a:xfrm>
              <a:prstGeom prst="rect">
                <a:avLst/>
              </a:prstGeom>
              <a:blipFill>
                <a:blip r:embed="rId2"/>
                <a:stretch>
                  <a:fillRect l="-431" t="-2564" r="-108"/>
                </a:stretch>
              </a:blipFill>
            </p:spPr>
            <p:txBody>
              <a:bodyPr/>
              <a:lstStyle/>
              <a:p>
                <a:r>
                  <a:rPr lang="en-US">
                    <a:noFill/>
                  </a:rPr>
                  <a:t> </a:t>
                </a:r>
              </a:p>
            </p:txBody>
          </p:sp>
        </mc:Fallback>
      </mc:AlternateContent>
      <p:pic>
        <p:nvPicPr>
          <p:cNvPr id="5" name="Image 4">
            <a:extLst>
              <a:ext uri="{FF2B5EF4-FFF2-40B4-BE49-F238E27FC236}">
                <a16:creationId xmlns:a16="http://schemas.microsoft.com/office/drawing/2014/main" id="{FFE5CBA3-E4C1-7CAD-72C0-008C6F880293}"/>
              </a:ext>
            </a:extLst>
          </p:cNvPr>
          <p:cNvPicPr>
            <a:picLocks noChangeAspect="1"/>
          </p:cNvPicPr>
          <p:nvPr/>
        </p:nvPicPr>
        <p:blipFill>
          <a:blip r:embed="rId3"/>
          <a:stretch>
            <a:fillRect/>
          </a:stretch>
        </p:blipFill>
        <p:spPr>
          <a:xfrm>
            <a:off x="836743" y="3547059"/>
            <a:ext cx="10518513" cy="2023696"/>
          </a:xfrm>
          <a:prstGeom prst="rect">
            <a:avLst/>
          </a:prstGeom>
        </p:spPr>
      </p:pic>
    </p:spTree>
    <p:extLst>
      <p:ext uri="{BB962C8B-B14F-4D97-AF65-F5344CB8AC3E}">
        <p14:creationId xmlns:p14="http://schemas.microsoft.com/office/powerpoint/2010/main" val="30345852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C0077C48-BB62-3409-754B-0AA866703539}"/>
              </a:ext>
            </a:extLst>
          </p:cNvPr>
          <p:cNvSpPr txBox="1"/>
          <p:nvPr/>
        </p:nvSpPr>
        <p:spPr>
          <a:xfrm>
            <a:off x="0" y="0"/>
            <a:ext cx="12192000" cy="584775"/>
          </a:xfrm>
          <a:prstGeom prst="rect">
            <a:avLst/>
          </a:prstGeom>
          <a:solidFill>
            <a:schemeClr val="accent4">
              <a:lumMod val="20000"/>
              <a:lumOff val="80000"/>
            </a:schemeClr>
          </a:solidFill>
        </p:spPr>
        <p:txBody>
          <a:bodyPr wrap="square" rtlCol="0">
            <a:spAutoFit/>
          </a:bodyPr>
          <a:lstStyle/>
          <a:p>
            <a:r>
              <a:rPr lang="en-US" sz="3200" dirty="0">
                <a:latin typeface="Cambria" panose="02040503050406030204" pitchFamily="18" charset="0"/>
              </a:rPr>
              <a:t>Main code</a:t>
            </a:r>
          </a:p>
        </p:txBody>
      </p:sp>
      <p:sp>
        <p:nvSpPr>
          <p:cNvPr id="3" name="ZoneTexte 2">
            <a:extLst>
              <a:ext uri="{FF2B5EF4-FFF2-40B4-BE49-F238E27FC236}">
                <a16:creationId xmlns:a16="http://schemas.microsoft.com/office/drawing/2014/main" id="{37B8ABD9-77CA-2156-0497-D28B91D9BFCE}"/>
              </a:ext>
            </a:extLst>
          </p:cNvPr>
          <p:cNvSpPr txBox="1"/>
          <p:nvPr/>
        </p:nvSpPr>
        <p:spPr>
          <a:xfrm>
            <a:off x="209992" y="691100"/>
            <a:ext cx="11772015" cy="2031325"/>
          </a:xfrm>
          <a:prstGeom prst="rect">
            <a:avLst/>
          </a:prstGeom>
          <a:noFill/>
        </p:spPr>
        <p:txBody>
          <a:bodyPr wrap="square" rtlCol="0">
            <a:spAutoFit/>
          </a:bodyPr>
          <a:lstStyle/>
          <a:p>
            <a:r>
              <a:rPr lang="en-US" dirty="0">
                <a:latin typeface="Cambria" panose="02040503050406030204" pitchFamily="18" charset="0"/>
              </a:rPr>
              <a:t>Next, we aim to find the scattering probability function. To that end, we first calculate the polydisperse form factor given our </a:t>
            </a:r>
            <a:r>
              <a:rPr lang="en-US" dirty="0" err="1">
                <a:latin typeface="Cambria" panose="02040503050406030204" pitchFamily="18" charset="0"/>
              </a:rPr>
              <a:t>Rg</a:t>
            </a:r>
            <a:r>
              <a:rPr lang="en-US" dirty="0">
                <a:latin typeface="Cambria" panose="02040503050406030204" pitchFamily="18" charset="0"/>
              </a:rPr>
              <a:t> and variance. </a:t>
            </a:r>
          </a:p>
          <a:p>
            <a:endParaRPr lang="en-US" dirty="0">
              <a:solidFill>
                <a:schemeClr val="tx1"/>
              </a:solidFill>
              <a:latin typeface="Cambria" panose="02040503050406030204" pitchFamily="18" charset="0"/>
            </a:endParaRPr>
          </a:p>
          <a:p>
            <a:r>
              <a:rPr lang="en-US" dirty="0">
                <a:latin typeface="Cambria" panose="02040503050406030204" pitchFamily="18" charset="0"/>
              </a:rPr>
              <a:t>The code assumes that the scattering is Gaussian in nature, however the polydispersity can be substituted into any normalized probability function. </a:t>
            </a:r>
          </a:p>
          <a:p>
            <a:endParaRPr lang="en-US" dirty="0">
              <a:solidFill>
                <a:schemeClr val="tx1"/>
              </a:solidFill>
              <a:latin typeface="Cambria" panose="02040503050406030204" pitchFamily="18" charset="0"/>
            </a:endParaRPr>
          </a:p>
          <a:p>
            <a:r>
              <a:rPr lang="en-US" dirty="0">
                <a:latin typeface="Cambria" panose="02040503050406030204" pitchFamily="18" charset="0"/>
              </a:rPr>
              <a:t>The polydisperse form factor is calculated by:</a:t>
            </a:r>
            <a:endParaRPr lang="en-US" dirty="0">
              <a:solidFill>
                <a:schemeClr val="tx1"/>
              </a:solidFill>
              <a:latin typeface="Cambria" panose="02040503050406030204" pitchFamily="18" charset="0"/>
            </a:endParaRPr>
          </a:p>
        </p:txBody>
      </p:sp>
      <mc:AlternateContent xmlns:mc="http://schemas.openxmlformats.org/markup-compatibility/2006" xmlns:a14="http://schemas.microsoft.com/office/drawing/2010/main">
        <mc:Choice Requires="a14">
          <p:sp>
            <p:nvSpPr>
              <p:cNvPr id="4" name="ZoneTexte 3">
                <a:extLst>
                  <a:ext uri="{FF2B5EF4-FFF2-40B4-BE49-F238E27FC236}">
                    <a16:creationId xmlns:a16="http://schemas.microsoft.com/office/drawing/2014/main" id="{19624511-D11D-8A90-6F55-4B5EA3A4EBD3}"/>
                  </a:ext>
                </a:extLst>
              </p:cNvPr>
              <p:cNvSpPr txBox="1"/>
              <p:nvPr/>
            </p:nvSpPr>
            <p:spPr>
              <a:xfrm>
                <a:off x="1741967" y="2829669"/>
                <a:ext cx="8708065" cy="63055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𝑃𝑜𝑙𝑦𝐹</m:t>
                      </m:r>
                      <m:d>
                        <m:dPr>
                          <m:ctrlPr>
                            <a:rPr lang="en-US" b="0" i="1" smtClean="0">
                              <a:latin typeface="Cambria Math" panose="02040503050406030204" pitchFamily="18" charset="0"/>
                            </a:rPr>
                          </m:ctrlPr>
                        </m:dPr>
                        <m:e>
                          <m:r>
                            <a:rPr lang="en-US" b="0" i="1" smtClean="0">
                              <a:latin typeface="Cambria Math" panose="02040503050406030204" pitchFamily="18" charset="0"/>
                            </a:rPr>
                            <m:t>𝑞</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𝐺</m:t>
                                  </m:r>
                                </m:sub>
                              </m:sSub>
                            </m:e>
                          </m:d>
                        </m:e>
                      </m:d>
                      <m:r>
                        <a:rPr lang="en-US" b="0" i="1" smtClean="0">
                          <a:latin typeface="Cambria Math" panose="02040503050406030204" pitchFamily="18" charset="0"/>
                        </a:rPr>
                        <m:t>=</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m:t>
                          </m:r>
                        </m:sup>
                        <m:e>
                          <m:r>
                            <a:rPr lang="en-US" b="0" i="1" smtClean="0">
                              <a:latin typeface="Cambria Math" panose="02040503050406030204" pitchFamily="18" charset="0"/>
                            </a:rPr>
                            <m:t>𝑑𝑟</m:t>
                          </m:r>
                          <m:r>
                            <a:rPr lang="en-US" b="0" i="1" smtClean="0">
                              <a:latin typeface="Cambria Math" panose="02040503050406030204" pitchFamily="18" charset="0"/>
                            </a:rPr>
                            <m:t> </m:t>
                          </m:r>
                        </m:e>
                      </m:nary>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𝑟</m:t>
                          </m:r>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e>
                          </m:d>
                        </m:e>
                      </m:d>
                      <m:r>
                        <a:rPr lang="en-US" b="0" i="1" smtClean="0">
                          <a:latin typeface="Cambria Math" panose="02040503050406030204" pitchFamily="18" charset="0"/>
                        </a:rPr>
                        <m:t> </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nary>
                        <m:naryPr>
                          <m:ctrlPr>
                            <a:rPr lang="en-US" i="1">
                              <a:latin typeface="Cambria Math" panose="02040503050406030204" pitchFamily="18" charset="0"/>
                            </a:rPr>
                          </m:ctrlPr>
                        </m:naryPr>
                        <m:sub>
                          <m:r>
                            <m:rPr>
                              <m:brk m:alnAt="23"/>
                            </m:rPr>
                            <a:rPr lang="en-US" i="1">
                              <a:latin typeface="Cambria Math" panose="02040503050406030204" pitchFamily="18" charset="0"/>
                            </a:rPr>
                            <m:t>0</m:t>
                          </m:r>
                        </m:sub>
                        <m:sup>
                          <m:r>
                            <a:rPr lang="en-US" i="1">
                              <a:latin typeface="Cambria Math" panose="02040503050406030204" pitchFamily="18" charset="0"/>
                            </a:rPr>
                            <m:t>∞</m:t>
                          </m:r>
                        </m:sup>
                        <m:e>
                          <m:r>
                            <a:rPr lang="en-US" i="1">
                              <a:latin typeface="Cambria Math" panose="02040503050406030204" pitchFamily="18" charset="0"/>
                            </a:rPr>
                            <m:t>𝑑𝑟</m:t>
                          </m:r>
                          <m:r>
                            <a:rPr lang="en-US" i="1">
                              <a:latin typeface="Cambria Math" panose="02040503050406030204" pitchFamily="18" charset="0"/>
                            </a:rPr>
                            <m:t> </m:t>
                          </m:r>
                        </m:e>
                      </m:nary>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𝑟</m:t>
                                      </m:r>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e>
                                      </m:d>
                                    </m:e>
                                  </m:d>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den>
                          </m:f>
                        </m:sup>
                      </m:sSup>
                      <m:r>
                        <a:rPr lang="en-US" i="1">
                          <a:latin typeface="Cambria Math" panose="02040503050406030204" pitchFamily="18" charset="0"/>
                        </a:rPr>
                        <m:t> </m:t>
                      </m:r>
                      <m:r>
                        <a:rPr lang="en-US" i="1">
                          <a:latin typeface="Cambria Math" panose="02040503050406030204" pitchFamily="18" charset="0"/>
                        </a:rPr>
                        <m:t>𝐹</m:t>
                      </m:r>
                      <m:d>
                        <m:dPr>
                          <m:ctrlPr>
                            <a:rPr lang="en-US" i="1">
                              <a:latin typeface="Cambria Math" panose="02040503050406030204" pitchFamily="18" charset="0"/>
                            </a:rPr>
                          </m:ctrlPr>
                        </m:dPr>
                        <m:e>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𝑟</m:t>
                          </m:r>
                        </m:e>
                      </m:d>
                    </m:oMath>
                  </m:oMathPara>
                </a14:m>
                <a:endParaRPr lang="en-US" dirty="0"/>
              </a:p>
            </p:txBody>
          </p:sp>
        </mc:Choice>
        <mc:Fallback xmlns="">
          <p:sp>
            <p:nvSpPr>
              <p:cNvPr id="4" name="ZoneTexte 3">
                <a:extLst>
                  <a:ext uri="{FF2B5EF4-FFF2-40B4-BE49-F238E27FC236}">
                    <a16:creationId xmlns:a16="http://schemas.microsoft.com/office/drawing/2014/main" id="{19624511-D11D-8A90-6F55-4B5EA3A4EBD3}"/>
                  </a:ext>
                </a:extLst>
              </p:cNvPr>
              <p:cNvSpPr txBox="1">
                <a:spLocks noRot="1" noChangeAspect="1" noMove="1" noResize="1" noEditPoints="1" noAdjustHandles="1" noChangeArrowheads="1" noChangeShapeType="1" noTextEdit="1"/>
              </p:cNvSpPr>
              <p:nvPr/>
            </p:nvSpPr>
            <p:spPr>
              <a:xfrm>
                <a:off x="1741967" y="2829669"/>
                <a:ext cx="8708065" cy="630557"/>
              </a:xfrm>
              <a:prstGeom prst="rect">
                <a:avLst/>
              </a:prstGeom>
              <a:blipFill>
                <a:blip r:embed="rId2"/>
                <a:stretch>
                  <a:fillRect t="-174510" b="-2647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7DA32B4D-CDE4-5F27-E03C-E348C518AA65}"/>
                  </a:ext>
                </a:extLst>
              </p:cNvPr>
              <p:cNvSpPr txBox="1"/>
              <p:nvPr/>
            </p:nvSpPr>
            <p:spPr>
              <a:xfrm>
                <a:off x="209991" y="3471348"/>
                <a:ext cx="11772015" cy="1258743"/>
              </a:xfrm>
              <a:prstGeom prst="rect">
                <a:avLst/>
              </a:prstGeom>
              <a:noFill/>
            </p:spPr>
            <p:txBody>
              <a:bodyPr wrap="square" rtlCol="0">
                <a:spAutoFit/>
              </a:bodyPr>
              <a:lstStyle/>
              <a:p>
                <a:r>
                  <a:rPr lang="en-US" dirty="0">
                    <a:solidFill>
                      <a:schemeClr val="tx1"/>
                    </a:solidFill>
                    <a:latin typeface="Cambria" panose="02040503050406030204" pitchFamily="18" charset="0"/>
                  </a:rPr>
                  <a:t>Where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𝑟</m:t>
                        </m:r>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e>
                        </m:d>
                      </m:e>
                    </m:d>
                  </m:oMath>
                </a14:m>
                <a:r>
                  <a:rPr lang="en-US" dirty="0">
                    <a:solidFill>
                      <a:schemeClr val="tx1"/>
                    </a:solidFill>
                    <a:latin typeface="Cambria" panose="02040503050406030204" pitchFamily="18" charset="0"/>
                  </a:rPr>
                  <a:t> is our Gaussian polydispersity distribution, </a:t>
                </a:r>
                <a14:m>
                  <m:oMath xmlns:m="http://schemas.openxmlformats.org/officeDocument/2006/math">
                    <m:r>
                      <a:rPr lang="en-US" i="1">
                        <a:latin typeface="Cambria Math" panose="02040503050406030204" pitchFamily="18" charset="0"/>
                      </a:rPr>
                      <m:t>𝐹</m:t>
                    </m:r>
                    <m:d>
                      <m:dPr>
                        <m:ctrlPr>
                          <a:rPr lang="en-US" i="1">
                            <a:latin typeface="Cambria Math" panose="02040503050406030204" pitchFamily="18" charset="0"/>
                          </a:rPr>
                        </m:ctrlPr>
                      </m:dPr>
                      <m:e>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𝑟</m:t>
                        </m:r>
                      </m:e>
                    </m:d>
                  </m:oMath>
                </a14:m>
                <a:r>
                  <a:rPr lang="en-US" dirty="0">
                    <a:solidFill>
                      <a:schemeClr val="tx1"/>
                    </a:solidFill>
                    <a:latin typeface="Cambria" panose="02040503050406030204" pitchFamily="18" charset="0"/>
                  </a:rPr>
                  <a:t> is our form factor, </a:t>
                </a: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e>
                    </m:d>
                  </m:oMath>
                </a14:m>
                <a:r>
                  <a:rPr lang="en-US" dirty="0">
                    <a:solidFill>
                      <a:schemeClr val="tx1"/>
                    </a:solidFill>
                    <a:latin typeface="Cambria" panose="02040503050406030204" pitchFamily="18" charset="0"/>
                  </a:rPr>
                  <a:t> is the given average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oMath>
                </a14:m>
                <a:r>
                  <a:rPr lang="en-US" dirty="0">
                    <a:solidFill>
                      <a:schemeClr val="tx1"/>
                    </a:solidFill>
                    <a:latin typeface="Cambria" panose="02040503050406030204" pitchFamily="18" charset="0"/>
                  </a:rPr>
                  <a:t>, and </a:t>
                </a:r>
                <a14:m>
                  <m:oMath xmlns:m="http://schemas.openxmlformats.org/officeDocument/2006/math">
                    <m:r>
                      <a:rPr lang="en-US" b="0" i="1" smtClean="0">
                        <a:solidFill>
                          <a:schemeClr val="tx1"/>
                        </a:solidFill>
                        <a:latin typeface="Cambria Math" panose="02040503050406030204" pitchFamily="18" charset="0"/>
                      </a:rPr>
                      <m:t>𝜎</m:t>
                    </m:r>
                  </m:oMath>
                </a14:m>
                <a:r>
                  <a:rPr lang="en-US" dirty="0">
                    <a:solidFill>
                      <a:schemeClr val="tx1"/>
                    </a:solidFill>
                    <a:latin typeface="Cambria" panose="02040503050406030204" pitchFamily="18" charset="0"/>
                  </a:rPr>
                  <a:t> is the standard deviation of the probability. </a:t>
                </a:r>
                <a14:m>
                  <m:oMath xmlns:m="http://schemas.openxmlformats.org/officeDocument/2006/math">
                    <m:r>
                      <a:rPr lang="en-US" i="1">
                        <a:latin typeface="Cambria Math" panose="02040503050406030204" pitchFamily="18" charset="0"/>
                      </a:rPr>
                      <m:t>𝜎</m:t>
                    </m:r>
                  </m:oMath>
                </a14:m>
                <a:r>
                  <a:rPr lang="en-US" dirty="0">
                    <a:solidFill>
                      <a:schemeClr val="tx1"/>
                    </a:solidFill>
                    <a:latin typeface="Cambria" panose="02040503050406030204" pitchFamily="18" charset="0"/>
                  </a:rPr>
                  <a:t> is given by the relative variance by </a:t>
                </a:r>
                <a14:m>
                  <m:oMath xmlns:m="http://schemas.openxmlformats.org/officeDocument/2006/math">
                    <m:r>
                      <a:rPr lang="en-US" i="1">
                        <a:latin typeface="Cambria Math" panose="02040503050406030204" pitchFamily="18" charset="0"/>
                      </a:rPr>
                      <m:t>𝜎</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𝑉</m:t>
                        </m:r>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𝐺</m:t>
                                    </m:r>
                                  </m:sub>
                                </m:sSub>
                              </m:e>
                            </m:d>
                          </m:e>
                          <m:sup>
                            <m:r>
                              <a:rPr lang="en-US" b="0" i="1" smtClean="0">
                                <a:latin typeface="Cambria Math" panose="02040503050406030204" pitchFamily="18" charset="0"/>
                              </a:rPr>
                              <m:t>2</m:t>
                            </m:r>
                          </m:sup>
                        </m:sSup>
                      </m:e>
                    </m:rad>
                  </m:oMath>
                </a14:m>
                <a:r>
                  <a:rPr lang="en-US" dirty="0">
                    <a:solidFill>
                      <a:schemeClr val="tx1"/>
                    </a:solidFill>
                    <a:latin typeface="Cambria" panose="02040503050406030204" pitchFamily="18" charset="0"/>
                  </a:rPr>
                  <a:t>.</a:t>
                </a:r>
              </a:p>
              <a:p>
                <a:endParaRPr lang="en-US" dirty="0">
                  <a:latin typeface="Cambria" panose="02040503050406030204" pitchFamily="18" charset="0"/>
                </a:endParaRPr>
              </a:p>
              <a:p>
                <a:r>
                  <a:rPr lang="en-US" dirty="0">
                    <a:latin typeface="Cambria" panose="02040503050406030204" pitchFamily="18" charset="0"/>
                  </a:rPr>
                  <a:t>The function which performs this calculation in the code is </a:t>
                </a:r>
                <a:r>
                  <a:rPr lang="en-US" dirty="0" err="1">
                    <a:latin typeface="Cambria" panose="02040503050406030204" pitchFamily="18" charset="0"/>
                  </a:rPr>
                  <a:t>PolyP</a:t>
                </a:r>
                <a:r>
                  <a:rPr lang="en-US" dirty="0">
                    <a:latin typeface="Cambria" panose="02040503050406030204" pitchFamily="18" charset="0"/>
                  </a:rPr>
                  <a:t>(), which is shown in the next slide.</a:t>
                </a:r>
              </a:p>
            </p:txBody>
          </p:sp>
        </mc:Choice>
        <mc:Fallback xmlns="">
          <p:sp>
            <p:nvSpPr>
              <p:cNvPr id="5" name="ZoneTexte 4">
                <a:extLst>
                  <a:ext uri="{FF2B5EF4-FFF2-40B4-BE49-F238E27FC236}">
                    <a16:creationId xmlns:a16="http://schemas.microsoft.com/office/drawing/2014/main" id="{7DA32B4D-CDE4-5F27-E03C-E348C518AA65}"/>
                  </a:ext>
                </a:extLst>
              </p:cNvPr>
              <p:cNvSpPr txBox="1">
                <a:spLocks noRot="1" noChangeAspect="1" noMove="1" noResize="1" noEditPoints="1" noAdjustHandles="1" noChangeArrowheads="1" noChangeShapeType="1" noTextEdit="1"/>
              </p:cNvSpPr>
              <p:nvPr/>
            </p:nvSpPr>
            <p:spPr>
              <a:xfrm>
                <a:off x="209991" y="3471348"/>
                <a:ext cx="11772015" cy="1258743"/>
              </a:xfrm>
              <a:prstGeom prst="rect">
                <a:avLst/>
              </a:prstGeom>
              <a:blipFill>
                <a:blip r:embed="rId3"/>
                <a:stretch>
                  <a:fillRect l="-431" t="-2000" b="-7000"/>
                </a:stretch>
              </a:blipFill>
            </p:spPr>
            <p:txBody>
              <a:bodyPr/>
              <a:lstStyle/>
              <a:p>
                <a:r>
                  <a:rPr lang="en-US">
                    <a:noFill/>
                  </a:rPr>
                  <a:t> </a:t>
                </a:r>
              </a:p>
            </p:txBody>
          </p:sp>
        </mc:Fallback>
      </mc:AlternateContent>
    </p:spTree>
    <p:extLst>
      <p:ext uri="{BB962C8B-B14F-4D97-AF65-F5344CB8AC3E}">
        <p14:creationId xmlns:p14="http://schemas.microsoft.com/office/powerpoint/2010/main" val="27815579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F84BF5-CD38-1FE5-FE57-57EAC96168EB}"/>
            </a:ext>
          </a:extLst>
        </p:cNvPr>
        <p:cNvGrpSpPr/>
        <p:nvPr/>
      </p:nvGrpSpPr>
      <p:grpSpPr>
        <a:xfrm>
          <a:off x="0" y="0"/>
          <a:ext cx="0" cy="0"/>
          <a:chOff x="0" y="0"/>
          <a:chExt cx="0" cy="0"/>
        </a:xfrm>
      </p:grpSpPr>
      <p:sp>
        <p:nvSpPr>
          <p:cNvPr id="2" name="ZoneTexte 1">
            <a:extLst>
              <a:ext uri="{FF2B5EF4-FFF2-40B4-BE49-F238E27FC236}">
                <a16:creationId xmlns:a16="http://schemas.microsoft.com/office/drawing/2014/main" id="{559DA7D8-3B34-D682-5C9E-AD104D1EF749}"/>
              </a:ext>
            </a:extLst>
          </p:cNvPr>
          <p:cNvSpPr txBox="1"/>
          <p:nvPr/>
        </p:nvSpPr>
        <p:spPr>
          <a:xfrm>
            <a:off x="0" y="0"/>
            <a:ext cx="12192000" cy="584775"/>
          </a:xfrm>
          <a:prstGeom prst="rect">
            <a:avLst/>
          </a:prstGeom>
          <a:solidFill>
            <a:schemeClr val="accent4">
              <a:lumMod val="20000"/>
              <a:lumOff val="80000"/>
            </a:schemeClr>
          </a:solidFill>
        </p:spPr>
        <p:txBody>
          <a:bodyPr wrap="square" rtlCol="0">
            <a:spAutoFit/>
          </a:bodyPr>
          <a:lstStyle/>
          <a:p>
            <a:r>
              <a:rPr lang="en-US" sz="3200" dirty="0">
                <a:latin typeface="Cambria" panose="02040503050406030204" pitchFamily="18" charset="0"/>
              </a:rPr>
              <a:t>Main code</a:t>
            </a:r>
          </a:p>
        </p:txBody>
      </p:sp>
      <p:pic>
        <p:nvPicPr>
          <p:cNvPr id="6" name="Image 5">
            <a:extLst>
              <a:ext uri="{FF2B5EF4-FFF2-40B4-BE49-F238E27FC236}">
                <a16:creationId xmlns:a16="http://schemas.microsoft.com/office/drawing/2014/main" id="{6D7A14F5-21C4-AEED-0083-1522E35A5D4E}"/>
              </a:ext>
            </a:extLst>
          </p:cNvPr>
          <p:cNvPicPr>
            <a:picLocks noChangeAspect="1"/>
          </p:cNvPicPr>
          <p:nvPr/>
        </p:nvPicPr>
        <p:blipFill>
          <a:blip r:embed="rId2"/>
          <a:stretch>
            <a:fillRect/>
          </a:stretch>
        </p:blipFill>
        <p:spPr>
          <a:xfrm>
            <a:off x="1405773" y="584775"/>
            <a:ext cx="8737687" cy="3327757"/>
          </a:xfrm>
          <a:prstGeom prst="rect">
            <a:avLst/>
          </a:prstGeom>
        </p:spPr>
      </p:pic>
      <p:sp>
        <p:nvSpPr>
          <p:cNvPr id="9" name="ZoneTexte 8">
            <a:extLst>
              <a:ext uri="{FF2B5EF4-FFF2-40B4-BE49-F238E27FC236}">
                <a16:creationId xmlns:a16="http://schemas.microsoft.com/office/drawing/2014/main" id="{ABFC3C9B-0C4B-EA37-8FCF-894AC8285210}"/>
              </a:ext>
            </a:extLst>
          </p:cNvPr>
          <p:cNvSpPr txBox="1"/>
          <p:nvPr/>
        </p:nvSpPr>
        <p:spPr>
          <a:xfrm>
            <a:off x="209992" y="4022820"/>
            <a:ext cx="11772015" cy="646331"/>
          </a:xfrm>
          <a:prstGeom prst="rect">
            <a:avLst/>
          </a:prstGeom>
          <a:noFill/>
        </p:spPr>
        <p:txBody>
          <a:bodyPr wrap="square" rtlCol="0">
            <a:spAutoFit/>
          </a:bodyPr>
          <a:lstStyle/>
          <a:p>
            <a:r>
              <a:rPr lang="en-US" dirty="0">
                <a:solidFill>
                  <a:schemeClr val="tx1"/>
                </a:solidFill>
                <a:latin typeface="Cambria" panose="02040503050406030204" pitchFamily="18" charset="0"/>
              </a:rPr>
              <a:t>From here, we normalize the scattering function and calculate its inverse cumulative distribution as explained in the previous slides. </a:t>
            </a:r>
          </a:p>
        </p:txBody>
      </p:sp>
      <p:pic>
        <p:nvPicPr>
          <p:cNvPr id="10" name="Image 9">
            <a:extLst>
              <a:ext uri="{FF2B5EF4-FFF2-40B4-BE49-F238E27FC236}">
                <a16:creationId xmlns:a16="http://schemas.microsoft.com/office/drawing/2014/main" id="{ABB32D9E-9A66-229A-84E8-30CFFC3D2B48}"/>
              </a:ext>
            </a:extLst>
          </p:cNvPr>
          <p:cNvPicPr>
            <a:picLocks noChangeAspect="1"/>
          </p:cNvPicPr>
          <p:nvPr/>
        </p:nvPicPr>
        <p:blipFill>
          <a:blip r:embed="rId3"/>
          <a:stretch>
            <a:fillRect/>
          </a:stretch>
        </p:blipFill>
        <p:spPr>
          <a:xfrm>
            <a:off x="2156636" y="4497307"/>
            <a:ext cx="7285075" cy="2189685"/>
          </a:xfrm>
          <a:prstGeom prst="rect">
            <a:avLst/>
          </a:prstGeom>
        </p:spPr>
      </p:pic>
    </p:spTree>
    <p:extLst>
      <p:ext uri="{BB962C8B-B14F-4D97-AF65-F5344CB8AC3E}">
        <p14:creationId xmlns:p14="http://schemas.microsoft.com/office/powerpoint/2010/main" val="2460688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F610C389-CF2F-5715-E316-04E0222A9B98}"/>
              </a:ext>
            </a:extLst>
          </p:cNvPr>
          <p:cNvSpPr txBox="1"/>
          <p:nvPr/>
        </p:nvSpPr>
        <p:spPr>
          <a:xfrm>
            <a:off x="0" y="0"/>
            <a:ext cx="12192000" cy="584775"/>
          </a:xfrm>
          <a:prstGeom prst="rect">
            <a:avLst/>
          </a:prstGeom>
          <a:solidFill>
            <a:schemeClr val="accent4">
              <a:lumMod val="20000"/>
              <a:lumOff val="80000"/>
            </a:schemeClr>
          </a:solidFill>
        </p:spPr>
        <p:txBody>
          <a:bodyPr wrap="square" rtlCol="0">
            <a:spAutoFit/>
          </a:bodyPr>
          <a:lstStyle/>
          <a:p>
            <a:r>
              <a:rPr lang="en-US" sz="3200" dirty="0">
                <a:latin typeface="Cambria" panose="02040503050406030204" pitchFamily="18" charset="0"/>
              </a:rPr>
              <a:t>Main code</a:t>
            </a:r>
          </a:p>
        </p:txBody>
      </p:sp>
      <p:sp>
        <p:nvSpPr>
          <p:cNvPr id="3" name="ZoneTexte 2">
            <a:extLst>
              <a:ext uri="{FF2B5EF4-FFF2-40B4-BE49-F238E27FC236}">
                <a16:creationId xmlns:a16="http://schemas.microsoft.com/office/drawing/2014/main" id="{EE1B2F0B-A485-EE0E-1A18-BD98892A5396}"/>
              </a:ext>
            </a:extLst>
          </p:cNvPr>
          <p:cNvSpPr txBox="1"/>
          <p:nvPr/>
        </p:nvSpPr>
        <p:spPr>
          <a:xfrm>
            <a:off x="419985" y="584775"/>
            <a:ext cx="11772015" cy="1754326"/>
          </a:xfrm>
          <a:prstGeom prst="rect">
            <a:avLst/>
          </a:prstGeom>
          <a:noFill/>
        </p:spPr>
        <p:txBody>
          <a:bodyPr wrap="square" rtlCol="0">
            <a:spAutoFit/>
          </a:bodyPr>
          <a:lstStyle/>
          <a:p>
            <a:r>
              <a:rPr lang="en-US" dirty="0">
                <a:solidFill>
                  <a:schemeClr val="tx1"/>
                </a:solidFill>
                <a:latin typeface="Cambria" panose="02040503050406030204" pitchFamily="18" charset="0"/>
              </a:rPr>
              <a:t>The next step is to initialize the simulation itself. To alleviate long run times, the simulation process is done in multiprocessing</a:t>
            </a:r>
            <a:r>
              <a:rPr lang="en-US" dirty="0">
                <a:latin typeface="Cambria" panose="02040503050406030204" pitchFamily="18" charset="0"/>
              </a:rPr>
              <a:t>, where each CPU thread oversees executing a set number of scattering simulations (batches). </a:t>
            </a:r>
          </a:p>
          <a:p>
            <a:r>
              <a:rPr lang="en-US" dirty="0">
                <a:solidFill>
                  <a:schemeClr val="tx1"/>
                </a:solidFill>
                <a:latin typeface="Cambria" panose="02040503050406030204" pitchFamily="18" charset="0"/>
              </a:rPr>
              <a:t>This is done using the “multiprocessing” library of Python, in combination with the “</a:t>
            </a:r>
            <a:r>
              <a:rPr lang="en-US" dirty="0" err="1">
                <a:solidFill>
                  <a:schemeClr val="tx1"/>
                </a:solidFill>
                <a:latin typeface="Cambria" panose="02040503050406030204" pitchFamily="18" charset="0"/>
              </a:rPr>
              <a:t>tqdm</a:t>
            </a:r>
            <a:r>
              <a:rPr lang="en-US" dirty="0">
                <a:solidFill>
                  <a:schemeClr val="tx1"/>
                </a:solidFill>
                <a:latin typeface="Cambria" panose="02040503050406030204" pitchFamily="18" charset="0"/>
              </a:rPr>
              <a:t>” library which will be responsible to print the real-time progress of the simulation as it is running.</a:t>
            </a:r>
          </a:p>
          <a:p>
            <a:endParaRPr lang="en-US" dirty="0">
              <a:latin typeface="Cambria" panose="02040503050406030204" pitchFamily="18" charset="0"/>
            </a:endParaRPr>
          </a:p>
          <a:p>
            <a:r>
              <a:rPr lang="en-US" dirty="0">
                <a:latin typeface="Cambria" panose="02040503050406030204" pitchFamily="18" charset="0"/>
              </a:rPr>
              <a:t>We first check the number of workers (CPU threads) available for the computer by:</a:t>
            </a:r>
            <a:endParaRPr lang="en-US" dirty="0">
              <a:solidFill>
                <a:schemeClr val="tx1"/>
              </a:solidFill>
              <a:latin typeface="Cambria" panose="02040503050406030204" pitchFamily="18" charset="0"/>
            </a:endParaRPr>
          </a:p>
        </p:txBody>
      </p:sp>
      <p:pic>
        <p:nvPicPr>
          <p:cNvPr id="4" name="Image 3">
            <a:extLst>
              <a:ext uri="{FF2B5EF4-FFF2-40B4-BE49-F238E27FC236}">
                <a16:creationId xmlns:a16="http://schemas.microsoft.com/office/drawing/2014/main" id="{6F851CC5-DF62-6A1A-3144-4480DF70DC00}"/>
              </a:ext>
            </a:extLst>
          </p:cNvPr>
          <p:cNvPicPr>
            <a:picLocks noChangeAspect="1"/>
          </p:cNvPicPr>
          <p:nvPr/>
        </p:nvPicPr>
        <p:blipFill>
          <a:blip r:embed="rId2"/>
          <a:stretch>
            <a:fillRect/>
          </a:stretch>
        </p:blipFill>
        <p:spPr>
          <a:xfrm>
            <a:off x="5016942" y="2360304"/>
            <a:ext cx="2578100" cy="292100"/>
          </a:xfrm>
          <a:prstGeom prst="rect">
            <a:avLst/>
          </a:prstGeom>
        </p:spPr>
      </p:pic>
      <p:sp>
        <p:nvSpPr>
          <p:cNvPr id="7" name="ZoneTexte 6">
            <a:extLst>
              <a:ext uri="{FF2B5EF4-FFF2-40B4-BE49-F238E27FC236}">
                <a16:creationId xmlns:a16="http://schemas.microsoft.com/office/drawing/2014/main" id="{123197C2-7ECA-C657-83EC-4F540CF9AF4C}"/>
              </a:ext>
            </a:extLst>
          </p:cNvPr>
          <p:cNvSpPr txBox="1"/>
          <p:nvPr/>
        </p:nvSpPr>
        <p:spPr>
          <a:xfrm>
            <a:off x="419985" y="2673607"/>
            <a:ext cx="11772015" cy="1477328"/>
          </a:xfrm>
          <a:prstGeom prst="rect">
            <a:avLst/>
          </a:prstGeom>
          <a:noFill/>
        </p:spPr>
        <p:txBody>
          <a:bodyPr wrap="square" rtlCol="0">
            <a:spAutoFit/>
          </a:bodyPr>
          <a:lstStyle/>
          <a:p>
            <a:r>
              <a:rPr lang="en-US" dirty="0">
                <a:latin typeface="Cambria" panose="02040503050406030204" pitchFamily="18" charset="0"/>
              </a:rPr>
              <a:t>We then set the batching as follows: The workers divide between themselves photon number / sampling number amounts of simulations to perform, as In each simulation, sampling number of scattering incidents are being preformed simultaneously. To make this process even faster, we assign an additional batching number “batch” which will indicate how many such simulation steps to perform in each execution of the simulation run. Hence, the effective number of batches will be: </a:t>
            </a:r>
            <a:endParaRPr lang="en-US" dirty="0">
              <a:solidFill>
                <a:schemeClr val="tx1"/>
              </a:solidFill>
              <a:latin typeface="Cambria" panose="02040503050406030204" pitchFamily="18" charset="0"/>
            </a:endParaRPr>
          </a:p>
        </p:txBody>
      </p:sp>
      <p:pic>
        <p:nvPicPr>
          <p:cNvPr id="8" name="Image 7">
            <a:extLst>
              <a:ext uri="{FF2B5EF4-FFF2-40B4-BE49-F238E27FC236}">
                <a16:creationId xmlns:a16="http://schemas.microsoft.com/office/drawing/2014/main" id="{EBC17717-E8F9-D781-05E6-0F7E9B5D3D7A}"/>
              </a:ext>
            </a:extLst>
          </p:cNvPr>
          <p:cNvPicPr>
            <a:picLocks noChangeAspect="1"/>
          </p:cNvPicPr>
          <p:nvPr/>
        </p:nvPicPr>
        <p:blipFill>
          <a:blip r:embed="rId3"/>
          <a:stretch>
            <a:fillRect/>
          </a:stretch>
        </p:blipFill>
        <p:spPr>
          <a:xfrm>
            <a:off x="2209800" y="4172138"/>
            <a:ext cx="7772400" cy="2189805"/>
          </a:xfrm>
          <a:prstGeom prst="rect">
            <a:avLst/>
          </a:prstGeom>
        </p:spPr>
      </p:pic>
    </p:spTree>
    <p:extLst>
      <p:ext uri="{BB962C8B-B14F-4D97-AF65-F5344CB8AC3E}">
        <p14:creationId xmlns:p14="http://schemas.microsoft.com/office/powerpoint/2010/main" val="408209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0BBBB699-20A0-37AF-CA38-DB3CE5313904}"/>
              </a:ext>
            </a:extLst>
          </p:cNvPr>
          <p:cNvSpPr txBox="1"/>
          <p:nvPr/>
        </p:nvSpPr>
        <p:spPr>
          <a:xfrm>
            <a:off x="0" y="0"/>
            <a:ext cx="12192000" cy="584775"/>
          </a:xfrm>
          <a:prstGeom prst="rect">
            <a:avLst/>
          </a:prstGeom>
          <a:solidFill>
            <a:schemeClr val="accent4">
              <a:lumMod val="20000"/>
              <a:lumOff val="80000"/>
            </a:schemeClr>
          </a:solidFill>
        </p:spPr>
        <p:txBody>
          <a:bodyPr wrap="square" rtlCol="0">
            <a:spAutoFit/>
          </a:bodyPr>
          <a:lstStyle/>
          <a:p>
            <a:r>
              <a:rPr lang="en-US" sz="3200" dirty="0">
                <a:latin typeface="Cambria" panose="02040503050406030204" pitchFamily="18" charset="0"/>
              </a:rPr>
              <a:t>Contents</a:t>
            </a:r>
          </a:p>
        </p:txBody>
      </p:sp>
      <p:sp>
        <p:nvSpPr>
          <p:cNvPr id="7" name="ZoneTexte 6">
            <a:extLst>
              <a:ext uri="{FF2B5EF4-FFF2-40B4-BE49-F238E27FC236}">
                <a16:creationId xmlns:a16="http://schemas.microsoft.com/office/drawing/2014/main" id="{167BBDC8-5D51-C5FB-8AFA-2D22E660A858}"/>
              </a:ext>
            </a:extLst>
          </p:cNvPr>
          <p:cNvSpPr txBox="1"/>
          <p:nvPr/>
        </p:nvSpPr>
        <p:spPr>
          <a:xfrm>
            <a:off x="148856" y="871870"/>
            <a:ext cx="9994604" cy="147732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mbria" panose="02040503050406030204" pitchFamily="18" charset="0"/>
              </a:rPr>
              <a:t>Simulation process </a:t>
            </a:r>
          </a:p>
          <a:p>
            <a:pPr marL="285750" indent="-285750">
              <a:buFont typeface="Arial" panose="020B0604020202020204" pitchFamily="34" charset="0"/>
              <a:buChar char="•"/>
            </a:pPr>
            <a:r>
              <a:rPr lang="en-US" dirty="0">
                <a:latin typeface="Cambria" panose="02040503050406030204" pitchFamily="18" charset="0"/>
              </a:rPr>
              <a:t>Main code</a:t>
            </a:r>
          </a:p>
          <a:p>
            <a:pPr marL="285750" indent="-285750">
              <a:buFont typeface="Arial" panose="020B0604020202020204" pitchFamily="34" charset="0"/>
              <a:buChar char="•"/>
            </a:pPr>
            <a:r>
              <a:rPr lang="en-US" dirty="0">
                <a:latin typeface="Cambria" panose="02040503050406030204" pitchFamily="18" charset="0"/>
              </a:rPr>
              <a:t>Usage</a:t>
            </a:r>
          </a:p>
          <a:p>
            <a:pPr marL="285750" indent="-285750">
              <a:buFont typeface="Arial" panose="020B0604020202020204" pitchFamily="34" charset="0"/>
              <a:buChar char="•"/>
            </a:pPr>
            <a:endParaRPr lang="en-US" dirty="0">
              <a:latin typeface="Cambria" panose="02040503050406030204" pitchFamily="18" charset="0"/>
            </a:endParaRPr>
          </a:p>
          <a:p>
            <a:pPr marL="285750" indent="-285750">
              <a:buFont typeface="Arial" panose="020B0604020202020204" pitchFamily="34" charset="0"/>
              <a:buChar char="•"/>
            </a:pPr>
            <a:endParaRPr lang="en-US" dirty="0">
              <a:latin typeface="Cambria" panose="02040503050406030204" pitchFamily="18" charset="0"/>
            </a:endParaRPr>
          </a:p>
        </p:txBody>
      </p:sp>
    </p:spTree>
    <p:extLst>
      <p:ext uri="{BB962C8B-B14F-4D97-AF65-F5344CB8AC3E}">
        <p14:creationId xmlns:p14="http://schemas.microsoft.com/office/powerpoint/2010/main" val="838286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349E3-C958-2022-B560-3CCD58BA13A9}"/>
            </a:ext>
          </a:extLst>
        </p:cNvPr>
        <p:cNvGrpSpPr/>
        <p:nvPr/>
      </p:nvGrpSpPr>
      <p:grpSpPr>
        <a:xfrm>
          <a:off x="0" y="0"/>
          <a:ext cx="0" cy="0"/>
          <a:chOff x="0" y="0"/>
          <a:chExt cx="0" cy="0"/>
        </a:xfrm>
      </p:grpSpPr>
      <p:sp>
        <p:nvSpPr>
          <p:cNvPr id="2" name="ZoneTexte 1">
            <a:extLst>
              <a:ext uri="{FF2B5EF4-FFF2-40B4-BE49-F238E27FC236}">
                <a16:creationId xmlns:a16="http://schemas.microsoft.com/office/drawing/2014/main" id="{90321A4C-FB72-E6DE-13CF-6BC8510790B4}"/>
              </a:ext>
            </a:extLst>
          </p:cNvPr>
          <p:cNvSpPr txBox="1"/>
          <p:nvPr/>
        </p:nvSpPr>
        <p:spPr>
          <a:xfrm>
            <a:off x="0" y="0"/>
            <a:ext cx="12192000" cy="584775"/>
          </a:xfrm>
          <a:prstGeom prst="rect">
            <a:avLst/>
          </a:prstGeom>
          <a:solidFill>
            <a:schemeClr val="accent4">
              <a:lumMod val="20000"/>
              <a:lumOff val="80000"/>
            </a:schemeClr>
          </a:solidFill>
        </p:spPr>
        <p:txBody>
          <a:bodyPr wrap="square" rtlCol="0">
            <a:spAutoFit/>
          </a:bodyPr>
          <a:lstStyle/>
          <a:p>
            <a:r>
              <a:rPr lang="en-US" sz="3200" dirty="0">
                <a:latin typeface="Cambria" panose="02040503050406030204" pitchFamily="18" charset="0"/>
              </a:rPr>
              <a:t>Main code</a:t>
            </a:r>
          </a:p>
        </p:txBody>
      </p:sp>
      <p:sp>
        <p:nvSpPr>
          <p:cNvPr id="6" name="ZoneTexte 5">
            <a:extLst>
              <a:ext uri="{FF2B5EF4-FFF2-40B4-BE49-F238E27FC236}">
                <a16:creationId xmlns:a16="http://schemas.microsoft.com/office/drawing/2014/main" id="{38E067EB-A17F-B31F-9454-A2EE7ADC103F}"/>
              </a:ext>
            </a:extLst>
          </p:cNvPr>
          <p:cNvSpPr txBox="1"/>
          <p:nvPr/>
        </p:nvSpPr>
        <p:spPr>
          <a:xfrm>
            <a:off x="419985" y="584775"/>
            <a:ext cx="11772015" cy="923330"/>
          </a:xfrm>
          <a:prstGeom prst="rect">
            <a:avLst/>
          </a:prstGeom>
          <a:noFill/>
        </p:spPr>
        <p:txBody>
          <a:bodyPr wrap="square" rtlCol="0">
            <a:spAutoFit/>
          </a:bodyPr>
          <a:lstStyle/>
          <a:p>
            <a:r>
              <a:rPr lang="en-US" dirty="0">
                <a:solidFill>
                  <a:schemeClr val="tx1"/>
                </a:solidFill>
                <a:latin typeface="Cambria" panose="02040503050406030204" pitchFamily="18" charset="0"/>
              </a:rPr>
              <a:t>Finally, we arrive to the last step which is to compile all the variables which we have prepared and send them to the simulation. </a:t>
            </a:r>
          </a:p>
          <a:p>
            <a:r>
              <a:rPr lang="en-US" dirty="0">
                <a:latin typeface="Cambria" panose="02040503050406030204" pitchFamily="18" charset="0"/>
              </a:rPr>
              <a:t>We first start by generating a random randomization seed for each simulation run. </a:t>
            </a:r>
            <a:endParaRPr lang="en-US" dirty="0">
              <a:solidFill>
                <a:schemeClr val="tx1"/>
              </a:solidFill>
              <a:latin typeface="Cambria" panose="02040503050406030204" pitchFamily="18" charset="0"/>
            </a:endParaRPr>
          </a:p>
        </p:txBody>
      </p:sp>
      <p:pic>
        <p:nvPicPr>
          <p:cNvPr id="9" name="Image 8">
            <a:extLst>
              <a:ext uri="{FF2B5EF4-FFF2-40B4-BE49-F238E27FC236}">
                <a16:creationId xmlns:a16="http://schemas.microsoft.com/office/drawing/2014/main" id="{D9D81449-3978-13C1-3896-3CFA6C48240E}"/>
              </a:ext>
            </a:extLst>
          </p:cNvPr>
          <p:cNvPicPr>
            <a:picLocks noChangeAspect="1"/>
          </p:cNvPicPr>
          <p:nvPr/>
        </p:nvPicPr>
        <p:blipFill>
          <a:blip r:embed="rId2"/>
          <a:stretch>
            <a:fillRect/>
          </a:stretch>
        </p:blipFill>
        <p:spPr>
          <a:xfrm>
            <a:off x="2209800" y="1517004"/>
            <a:ext cx="7772400" cy="813390"/>
          </a:xfrm>
          <a:prstGeom prst="rect">
            <a:avLst/>
          </a:prstGeom>
        </p:spPr>
      </p:pic>
      <p:sp>
        <p:nvSpPr>
          <p:cNvPr id="10" name="ZoneTexte 9">
            <a:extLst>
              <a:ext uri="{FF2B5EF4-FFF2-40B4-BE49-F238E27FC236}">
                <a16:creationId xmlns:a16="http://schemas.microsoft.com/office/drawing/2014/main" id="{2BB1D12F-0F58-3C22-DDB9-C0AA54DE1A5E}"/>
              </a:ext>
            </a:extLst>
          </p:cNvPr>
          <p:cNvSpPr txBox="1"/>
          <p:nvPr/>
        </p:nvSpPr>
        <p:spPr>
          <a:xfrm>
            <a:off x="419985" y="2505670"/>
            <a:ext cx="11772015" cy="646331"/>
          </a:xfrm>
          <a:prstGeom prst="rect">
            <a:avLst/>
          </a:prstGeom>
          <a:noFill/>
        </p:spPr>
        <p:txBody>
          <a:bodyPr wrap="square" rtlCol="0">
            <a:spAutoFit/>
          </a:bodyPr>
          <a:lstStyle/>
          <a:p>
            <a:r>
              <a:rPr lang="en-US" dirty="0">
                <a:solidFill>
                  <a:schemeClr val="tx1"/>
                </a:solidFill>
                <a:latin typeface="Cambria" panose="02040503050406030204" pitchFamily="18" charset="0"/>
              </a:rPr>
              <a:t>We then compile all the relevant simulation arguments into a size “</a:t>
            </a:r>
            <a:r>
              <a:rPr lang="en-US" dirty="0" err="1">
                <a:solidFill>
                  <a:schemeClr val="tx1"/>
                </a:solidFill>
                <a:latin typeface="Cambria" panose="02040503050406030204" pitchFamily="18" charset="0"/>
              </a:rPr>
              <a:t>batch_number</a:t>
            </a:r>
            <a:r>
              <a:rPr lang="en-US" dirty="0">
                <a:solidFill>
                  <a:schemeClr val="tx1"/>
                </a:solidFill>
                <a:latin typeface="Cambria" panose="02040503050406030204" pitchFamily="18" charset="0"/>
              </a:rPr>
              <a:t>” tuple “</a:t>
            </a:r>
            <a:r>
              <a:rPr lang="en-US" dirty="0" err="1">
                <a:solidFill>
                  <a:schemeClr val="tx1"/>
                </a:solidFill>
                <a:latin typeface="Cambria" panose="02040503050406030204" pitchFamily="18" charset="0"/>
              </a:rPr>
              <a:t>args</a:t>
            </a:r>
            <a:r>
              <a:rPr lang="en-US" dirty="0">
                <a:solidFill>
                  <a:schemeClr val="tx1"/>
                </a:solidFill>
                <a:latin typeface="Cambria" panose="02040503050406030204" pitchFamily="18" charset="0"/>
              </a:rPr>
              <a:t>”, which contains all the arguments per simulation run. </a:t>
            </a:r>
          </a:p>
        </p:txBody>
      </p:sp>
      <p:pic>
        <p:nvPicPr>
          <p:cNvPr id="11" name="Image 10">
            <a:extLst>
              <a:ext uri="{FF2B5EF4-FFF2-40B4-BE49-F238E27FC236}">
                <a16:creationId xmlns:a16="http://schemas.microsoft.com/office/drawing/2014/main" id="{CDB4E512-A054-595A-DFF5-F2BD3B4FDCC7}"/>
              </a:ext>
            </a:extLst>
          </p:cNvPr>
          <p:cNvPicPr>
            <a:picLocks noChangeAspect="1"/>
          </p:cNvPicPr>
          <p:nvPr/>
        </p:nvPicPr>
        <p:blipFill>
          <a:blip r:embed="rId3"/>
          <a:stretch>
            <a:fillRect/>
          </a:stretch>
        </p:blipFill>
        <p:spPr>
          <a:xfrm>
            <a:off x="2209800" y="3242605"/>
            <a:ext cx="7772400" cy="926790"/>
          </a:xfrm>
          <a:prstGeom prst="rect">
            <a:avLst/>
          </a:prstGeom>
        </p:spPr>
      </p:pic>
      <p:sp>
        <p:nvSpPr>
          <p:cNvPr id="12" name="ZoneTexte 11">
            <a:extLst>
              <a:ext uri="{FF2B5EF4-FFF2-40B4-BE49-F238E27FC236}">
                <a16:creationId xmlns:a16="http://schemas.microsoft.com/office/drawing/2014/main" id="{C727864A-9443-1747-4C73-FAA9211E1114}"/>
              </a:ext>
            </a:extLst>
          </p:cNvPr>
          <p:cNvSpPr txBox="1"/>
          <p:nvPr/>
        </p:nvSpPr>
        <p:spPr>
          <a:xfrm>
            <a:off x="327836" y="4259999"/>
            <a:ext cx="11772015" cy="1200329"/>
          </a:xfrm>
          <a:prstGeom prst="rect">
            <a:avLst/>
          </a:prstGeom>
          <a:noFill/>
        </p:spPr>
        <p:txBody>
          <a:bodyPr wrap="square" rtlCol="0">
            <a:spAutoFit/>
          </a:bodyPr>
          <a:lstStyle/>
          <a:p>
            <a:r>
              <a:rPr lang="en-US" dirty="0">
                <a:solidFill>
                  <a:schemeClr val="tx1"/>
                </a:solidFill>
                <a:latin typeface="Cambria" panose="02040503050406030204" pitchFamily="18" charset="0"/>
              </a:rPr>
              <a:t>We finally start the multiprocessing process of the simulation, using a modified version of the “</a:t>
            </a:r>
            <a:r>
              <a:rPr lang="en-US" dirty="0" err="1">
                <a:solidFill>
                  <a:schemeClr val="tx1"/>
                </a:solidFill>
                <a:latin typeface="Cambria" panose="02040503050406030204" pitchFamily="18" charset="0"/>
              </a:rPr>
              <a:t>starmap</a:t>
            </a:r>
            <a:r>
              <a:rPr lang="en-US" dirty="0">
                <a:solidFill>
                  <a:schemeClr val="tx1"/>
                </a:solidFill>
                <a:latin typeface="Cambria" panose="02040503050406030204" pitchFamily="18" charset="0"/>
              </a:rPr>
              <a:t>” function of “</a:t>
            </a:r>
            <a:r>
              <a:rPr lang="en-US" dirty="0" err="1">
                <a:solidFill>
                  <a:schemeClr val="tx1"/>
                </a:solidFill>
                <a:latin typeface="Cambria" panose="02040503050406030204" pitchFamily="18" charset="0"/>
              </a:rPr>
              <a:t>multiprocessing.pool</a:t>
            </a:r>
            <a:r>
              <a:rPr lang="en-US" dirty="0">
                <a:solidFill>
                  <a:schemeClr val="tx1"/>
                </a:solidFill>
                <a:latin typeface="Cambria" panose="02040503050406030204" pitchFamily="18" charset="0"/>
              </a:rPr>
              <a:t>” which allows us to enter multiple arguments into the process while simultaneously using “</a:t>
            </a:r>
            <a:r>
              <a:rPr lang="en-US" dirty="0" err="1">
                <a:solidFill>
                  <a:schemeClr val="tx1"/>
                </a:solidFill>
                <a:latin typeface="Cambria" panose="02040503050406030204" pitchFamily="18" charset="0"/>
              </a:rPr>
              <a:t>tdqm</a:t>
            </a:r>
            <a:r>
              <a:rPr lang="en-US" dirty="0">
                <a:solidFill>
                  <a:schemeClr val="tx1"/>
                </a:solidFill>
                <a:latin typeface="Cambria" panose="02040503050406030204" pitchFamily="18" charset="0"/>
              </a:rPr>
              <a:t>” to track its progress. </a:t>
            </a:r>
            <a:r>
              <a:rPr lang="en-US" dirty="0">
                <a:latin typeface="Cambria" panose="02040503050406030204" pitchFamily="18" charset="0"/>
              </a:rPr>
              <a:t>This modified version is referred to as “</a:t>
            </a:r>
            <a:r>
              <a:rPr lang="en-US" dirty="0" err="1">
                <a:latin typeface="Cambria" panose="02040503050406030204" pitchFamily="18" charset="0"/>
              </a:rPr>
              <a:t>istarmap</a:t>
            </a:r>
            <a:r>
              <a:rPr lang="en-US" dirty="0">
                <a:latin typeface="Cambria" panose="02040503050406030204" pitchFamily="18" charset="0"/>
              </a:rPr>
              <a:t>” and its code is provided together with the simulation code. </a:t>
            </a:r>
            <a:endParaRPr lang="en-US" dirty="0">
              <a:solidFill>
                <a:schemeClr val="tx1"/>
              </a:solidFill>
              <a:latin typeface="Cambria" panose="02040503050406030204" pitchFamily="18" charset="0"/>
            </a:endParaRPr>
          </a:p>
        </p:txBody>
      </p:sp>
      <p:pic>
        <p:nvPicPr>
          <p:cNvPr id="13" name="Image 12">
            <a:extLst>
              <a:ext uri="{FF2B5EF4-FFF2-40B4-BE49-F238E27FC236}">
                <a16:creationId xmlns:a16="http://schemas.microsoft.com/office/drawing/2014/main" id="{07362C40-E28C-81EE-3F7F-12EB4FB07B45}"/>
              </a:ext>
            </a:extLst>
          </p:cNvPr>
          <p:cNvPicPr>
            <a:picLocks noChangeAspect="1"/>
          </p:cNvPicPr>
          <p:nvPr/>
        </p:nvPicPr>
        <p:blipFill>
          <a:blip r:embed="rId4"/>
          <a:stretch>
            <a:fillRect/>
          </a:stretch>
        </p:blipFill>
        <p:spPr>
          <a:xfrm>
            <a:off x="2209800" y="5460328"/>
            <a:ext cx="7772400" cy="1204006"/>
          </a:xfrm>
          <a:prstGeom prst="rect">
            <a:avLst/>
          </a:prstGeom>
        </p:spPr>
      </p:pic>
    </p:spTree>
    <p:extLst>
      <p:ext uri="{BB962C8B-B14F-4D97-AF65-F5344CB8AC3E}">
        <p14:creationId xmlns:p14="http://schemas.microsoft.com/office/powerpoint/2010/main" val="9923818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542D7-C4D7-D4E3-4BB1-703703F78A3C}"/>
            </a:ext>
          </a:extLst>
        </p:cNvPr>
        <p:cNvGrpSpPr/>
        <p:nvPr/>
      </p:nvGrpSpPr>
      <p:grpSpPr>
        <a:xfrm>
          <a:off x="0" y="0"/>
          <a:ext cx="0" cy="0"/>
          <a:chOff x="0" y="0"/>
          <a:chExt cx="0" cy="0"/>
        </a:xfrm>
      </p:grpSpPr>
      <p:sp>
        <p:nvSpPr>
          <p:cNvPr id="2" name="ZoneTexte 1">
            <a:extLst>
              <a:ext uri="{FF2B5EF4-FFF2-40B4-BE49-F238E27FC236}">
                <a16:creationId xmlns:a16="http://schemas.microsoft.com/office/drawing/2014/main" id="{C8C9FF47-87C8-D32D-E946-729EE5E39A98}"/>
              </a:ext>
            </a:extLst>
          </p:cNvPr>
          <p:cNvSpPr txBox="1"/>
          <p:nvPr/>
        </p:nvSpPr>
        <p:spPr>
          <a:xfrm>
            <a:off x="0" y="0"/>
            <a:ext cx="12192000" cy="584775"/>
          </a:xfrm>
          <a:prstGeom prst="rect">
            <a:avLst/>
          </a:prstGeom>
          <a:solidFill>
            <a:schemeClr val="accent4">
              <a:lumMod val="20000"/>
              <a:lumOff val="80000"/>
            </a:schemeClr>
          </a:solidFill>
        </p:spPr>
        <p:txBody>
          <a:bodyPr wrap="square" rtlCol="0">
            <a:spAutoFit/>
          </a:bodyPr>
          <a:lstStyle/>
          <a:p>
            <a:r>
              <a:rPr lang="en-US" sz="3200" dirty="0">
                <a:latin typeface="Cambria" panose="02040503050406030204" pitchFamily="18" charset="0"/>
              </a:rPr>
              <a:t>Main code</a:t>
            </a:r>
          </a:p>
        </p:txBody>
      </p:sp>
      <p:sp>
        <p:nvSpPr>
          <p:cNvPr id="3" name="ZoneTexte 2">
            <a:extLst>
              <a:ext uri="{FF2B5EF4-FFF2-40B4-BE49-F238E27FC236}">
                <a16:creationId xmlns:a16="http://schemas.microsoft.com/office/drawing/2014/main" id="{CE3D457B-CB40-EE6F-7F07-9EF4EE419E9C}"/>
              </a:ext>
            </a:extLst>
          </p:cNvPr>
          <p:cNvSpPr txBox="1"/>
          <p:nvPr/>
        </p:nvSpPr>
        <p:spPr>
          <a:xfrm>
            <a:off x="419985" y="584775"/>
            <a:ext cx="11772015" cy="646331"/>
          </a:xfrm>
          <a:prstGeom prst="rect">
            <a:avLst/>
          </a:prstGeom>
          <a:noFill/>
        </p:spPr>
        <p:txBody>
          <a:bodyPr wrap="square" rtlCol="0">
            <a:spAutoFit/>
          </a:bodyPr>
          <a:lstStyle/>
          <a:p>
            <a:r>
              <a:rPr lang="en-US" dirty="0">
                <a:solidFill>
                  <a:schemeClr val="tx1"/>
                </a:solidFill>
                <a:latin typeface="Cambria" panose="02040503050406030204" pitchFamily="18" charset="0"/>
              </a:rPr>
              <a:t>Lastly, we compile all the simulation results into our intensity profile array and replace any zeroes with the smallest float number to avoid calculation errors further on in the analysis. </a:t>
            </a:r>
          </a:p>
        </p:txBody>
      </p:sp>
      <p:pic>
        <p:nvPicPr>
          <p:cNvPr id="4" name="Image 3">
            <a:extLst>
              <a:ext uri="{FF2B5EF4-FFF2-40B4-BE49-F238E27FC236}">
                <a16:creationId xmlns:a16="http://schemas.microsoft.com/office/drawing/2014/main" id="{E37ED190-FFFC-36AA-15EF-0AC5F9E75CA4}"/>
              </a:ext>
            </a:extLst>
          </p:cNvPr>
          <p:cNvPicPr>
            <a:picLocks noChangeAspect="1"/>
          </p:cNvPicPr>
          <p:nvPr/>
        </p:nvPicPr>
        <p:blipFill>
          <a:blip r:embed="rId2"/>
          <a:stretch>
            <a:fillRect/>
          </a:stretch>
        </p:blipFill>
        <p:spPr>
          <a:xfrm>
            <a:off x="2209800" y="1293029"/>
            <a:ext cx="7772400" cy="1045704"/>
          </a:xfrm>
          <a:prstGeom prst="rect">
            <a:avLst/>
          </a:prstGeom>
        </p:spPr>
      </p:pic>
      <p:sp>
        <p:nvSpPr>
          <p:cNvPr id="7" name="ZoneTexte 6">
            <a:extLst>
              <a:ext uri="{FF2B5EF4-FFF2-40B4-BE49-F238E27FC236}">
                <a16:creationId xmlns:a16="http://schemas.microsoft.com/office/drawing/2014/main" id="{484FD646-AFE8-5ACE-E9C8-5056537A4186}"/>
              </a:ext>
            </a:extLst>
          </p:cNvPr>
          <p:cNvSpPr txBox="1"/>
          <p:nvPr/>
        </p:nvSpPr>
        <p:spPr>
          <a:xfrm>
            <a:off x="3700130" y="4029740"/>
            <a:ext cx="4178596" cy="646331"/>
          </a:xfrm>
          <a:prstGeom prst="rect">
            <a:avLst/>
          </a:prstGeom>
          <a:noFill/>
        </p:spPr>
        <p:txBody>
          <a:bodyPr wrap="square" rtlCol="0">
            <a:spAutoFit/>
          </a:bodyPr>
          <a:lstStyle/>
          <a:p>
            <a:r>
              <a:rPr lang="en-US" dirty="0"/>
              <a:t>add slides for flattening the data and how we normalize it </a:t>
            </a:r>
          </a:p>
        </p:txBody>
      </p:sp>
    </p:spTree>
    <p:extLst>
      <p:ext uri="{BB962C8B-B14F-4D97-AF65-F5344CB8AC3E}">
        <p14:creationId xmlns:p14="http://schemas.microsoft.com/office/powerpoint/2010/main" val="3355375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EEED998F-AE5E-0376-3131-6F163DDE3EB8}"/>
              </a:ext>
            </a:extLst>
          </p:cNvPr>
          <p:cNvSpPr txBox="1"/>
          <p:nvPr/>
        </p:nvSpPr>
        <p:spPr>
          <a:xfrm>
            <a:off x="0" y="0"/>
            <a:ext cx="12192000" cy="584775"/>
          </a:xfrm>
          <a:prstGeom prst="rect">
            <a:avLst/>
          </a:prstGeom>
          <a:solidFill>
            <a:schemeClr val="accent4">
              <a:lumMod val="20000"/>
              <a:lumOff val="80000"/>
            </a:schemeClr>
          </a:solidFill>
        </p:spPr>
        <p:txBody>
          <a:bodyPr wrap="square" rtlCol="0">
            <a:spAutoFit/>
          </a:bodyPr>
          <a:lstStyle/>
          <a:p>
            <a:r>
              <a:rPr lang="en-US" sz="3200" dirty="0">
                <a:latin typeface="Cambria" panose="02040503050406030204" pitchFamily="18" charset="0"/>
              </a:rPr>
              <a:t>Simulation Process</a:t>
            </a:r>
          </a:p>
        </p:txBody>
      </p:sp>
      <p:sp>
        <p:nvSpPr>
          <p:cNvPr id="4" name="ZoneTexte 3">
            <a:extLst>
              <a:ext uri="{FF2B5EF4-FFF2-40B4-BE49-F238E27FC236}">
                <a16:creationId xmlns:a16="http://schemas.microsoft.com/office/drawing/2014/main" id="{CCE250CD-159E-F846-843B-3F6D531A5F97}"/>
              </a:ext>
            </a:extLst>
          </p:cNvPr>
          <p:cNvSpPr txBox="1"/>
          <p:nvPr/>
        </p:nvSpPr>
        <p:spPr>
          <a:xfrm>
            <a:off x="308344" y="829340"/>
            <a:ext cx="10441172" cy="3139321"/>
          </a:xfrm>
          <a:prstGeom prst="rect">
            <a:avLst/>
          </a:prstGeom>
          <a:noFill/>
        </p:spPr>
        <p:txBody>
          <a:bodyPr wrap="square" rtlCol="0">
            <a:spAutoFit/>
          </a:bodyPr>
          <a:lstStyle/>
          <a:p>
            <a:r>
              <a:rPr lang="en-US" dirty="0">
                <a:latin typeface="Cambria" panose="02040503050406030204" pitchFamily="18" charset="0"/>
              </a:rPr>
              <a:t>The code simulates X-ray scattering by means of a Monte-Carlo simulation. </a:t>
            </a:r>
          </a:p>
          <a:p>
            <a:br>
              <a:rPr lang="en-US" dirty="0">
                <a:latin typeface="Cambria" panose="02040503050406030204" pitchFamily="18" charset="0"/>
              </a:rPr>
            </a:br>
            <a:r>
              <a:rPr lang="en-US" dirty="0">
                <a:latin typeface="Cambria" panose="02040503050406030204" pitchFamily="18" charset="0"/>
              </a:rPr>
              <a:t>In its core, the simulation process is comprised of the following steps: </a:t>
            </a:r>
          </a:p>
          <a:p>
            <a:endParaRPr lang="en-US" dirty="0">
              <a:latin typeface="Cambria" panose="02040503050406030204" pitchFamily="18" charset="0"/>
            </a:endParaRPr>
          </a:p>
          <a:p>
            <a:pPr marL="342900" indent="-342900">
              <a:buAutoNum type="arabicPeriod"/>
            </a:pPr>
            <a:r>
              <a:rPr lang="en-US" dirty="0">
                <a:latin typeface="Cambria" panose="02040503050406030204" pitchFamily="18" charset="0"/>
              </a:rPr>
              <a:t>Generate a random entry angle, as given by a combination of the slit positions through which the X-ray initially travels. The random generation can be impacted by a beam-profile. </a:t>
            </a:r>
          </a:p>
          <a:p>
            <a:pPr marL="342900" indent="-342900">
              <a:buAutoNum type="arabicPeriod"/>
            </a:pPr>
            <a:r>
              <a:rPr lang="en-US" dirty="0">
                <a:latin typeface="Cambria" panose="02040503050406030204" pitchFamily="18" charset="0"/>
              </a:rPr>
              <a:t>Generate a random exit angle, as given by the form factor of the scattering sample. </a:t>
            </a:r>
          </a:p>
          <a:p>
            <a:pPr marL="342900" indent="-342900">
              <a:buAutoNum type="arabicPeriod"/>
            </a:pPr>
            <a:r>
              <a:rPr lang="en-US" dirty="0">
                <a:latin typeface="Cambria" panose="02040503050406030204" pitchFamily="18" charset="0"/>
              </a:rPr>
              <a:t>Calculate the incident position of the X-ray on the detector.</a:t>
            </a:r>
          </a:p>
          <a:p>
            <a:pPr marL="342900" indent="-342900">
              <a:buAutoNum type="arabicPeriod"/>
            </a:pPr>
            <a:endParaRPr lang="en-US" dirty="0">
              <a:latin typeface="Cambria" panose="02040503050406030204" pitchFamily="18" charset="0"/>
            </a:endParaRPr>
          </a:p>
          <a:p>
            <a:r>
              <a:rPr lang="en-US" dirty="0">
                <a:latin typeface="Cambria" panose="02040503050406030204" pitchFamily="18" charset="0"/>
              </a:rPr>
              <a:t>The following slides will illustrate how each step is implemented. </a:t>
            </a:r>
          </a:p>
          <a:p>
            <a:endParaRPr lang="en-US" dirty="0">
              <a:latin typeface="Cambria" panose="02040503050406030204" pitchFamily="18" charset="0"/>
            </a:endParaRPr>
          </a:p>
        </p:txBody>
      </p:sp>
      <p:grpSp>
        <p:nvGrpSpPr>
          <p:cNvPr id="16" name="Groupe 15">
            <a:extLst>
              <a:ext uri="{FF2B5EF4-FFF2-40B4-BE49-F238E27FC236}">
                <a16:creationId xmlns:a16="http://schemas.microsoft.com/office/drawing/2014/main" id="{DD704566-3BF8-C8B7-2EC4-1D24EB87FFB0}"/>
              </a:ext>
            </a:extLst>
          </p:cNvPr>
          <p:cNvGrpSpPr/>
          <p:nvPr/>
        </p:nvGrpSpPr>
        <p:grpSpPr>
          <a:xfrm>
            <a:off x="5781449" y="3640468"/>
            <a:ext cx="6410551" cy="3078103"/>
            <a:chOff x="3559248" y="3779897"/>
            <a:chExt cx="6410551" cy="3078103"/>
          </a:xfrm>
        </p:grpSpPr>
        <p:pic>
          <p:nvPicPr>
            <p:cNvPr id="5" name="Image 4">
              <a:extLst>
                <a:ext uri="{FF2B5EF4-FFF2-40B4-BE49-F238E27FC236}">
                  <a16:creationId xmlns:a16="http://schemas.microsoft.com/office/drawing/2014/main" id="{92EFCC4E-156F-7D61-8343-30AE5F248967}"/>
                </a:ext>
              </a:extLst>
            </p:cNvPr>
            <p:cNvPicPr>
              <a:picLocks noChangeAspect="1"/>
            </p:cNvPicPr>
            <p:nvPr/>
          </p:nvPicPr>
          <p:blipFill>
            <a:blip r:embed="rId2"/>
            <a:stretch>
              <a:fillRect/>
            </a:stretch>
          </p:blipFill>
          <p:spPr>
            <a:xfrm>
              <a:off x="3559248" y="3964563"/>
              <a:ext cx="5073503" cy="2893437"/>
            </a:xfrm>
            <a:prstGeom prst="rect">
              <a:avLst/>
            </a:prstGeom>
          </p:spPr>
        </p:pic>
        <p:sp>
          <p:nvSpPr>
            <p:cNvPr id="6" name="Accolade fermante 5">
              <a:extLst>
                <a:ext uri="{FF2B5EF4-FFF2-40B4-BE49-F238E27FC236}">
                  <a16:creationId xmlns:a16="http://schemas.microsoft.com/office/drawing/2014/main" id="{F06CECAB-B87E-1EDC-A42A-18E52E4726CE}"/>
                </a:ext>
              </a:extLst>
            </p:cNvPr>
            <p:cNvSpPr/>
            <p:nvPr/>
          </p:nvSpPr>
          <p:spPr>
            <a:xfrm rot="16200000">
              <a:off x="4342766" y="4084479"/>
              <a:ext cx="284362" cy="1201041"/>
            </a:xfrm>
            <a:prstGeom prst="rightBrace">
              <a:avLst>
                <a:gd name="adj1" fmla="val 8333"/>
                <a:gd name="adj2" fmla="val 49498"/>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ZoneTexte 7">
              <a:extLst>
                <a:ext uri="{FF2B5EF4-FFF2-40B4-BE49-F238E27FC236}">
                  <a16:creationId xmlns:a16="http://schemas.microsoft.com/office/drawing/2014/main" id="{DEF411C6-35F5-CDBF-64C6-52C6B6010C4B}"/>
                </a:ext>
              </a:extLst>
            </p:cNvPr>
            <p:cNvSpPr txBox="1"/>
            <p:nvPr/>
          </p:nvSpPr>
          <p:spPr>
            <a:xfrm>
              <a:off x="4132519" y="4143210"/>
              <a:ext cx="877186" cy="369332"/>
            </a:xfrm>
            <a:prstGeom prst="rect">
              <a:avLst/>
            </a:prstGeom>
            <a:noFill/>
          </p:spPr>
          <p:txBody>
            <a:bodyPr wrap="square">
              <a:spAutoFit/>
            </a:bodyPr>
            <a:lstStyle/>
            <a:p>
              <a:r>
                <a:rPr lang="en-US" dirty="0">
                  <a:latin typeface="Cambria" panose="02040503050406030204" pitchFamily="18" charset="0"/>
                </a:rPr>
                <a:t>Step 1</a:t>
              </a:r>
              <a:endParaRPr lang="en-US" dirty="0"/>
            </a:p>
          </p:txBody>
        </p:sp>
        <p:sp>
          <p:nvSpPr>
            <p:cNvPr id="9" name="Accolade fermante 8">
              <a:extLst>
                <a:ext uri="{FF2B5EF4-FFF2-40B4-BE49-F238E27FC236}">
                  <a16:creationId xmlns:a16="http://schemas.microsoft.com/office/drawing/2014/main" id="{A7DF6C3D-9342-E2BC-1AFE-2DD4D13762EE}"/>
                </a:ext>
              </a:extLst>
            </p:cNvPr>
            <p:cNvSpPr/>
            <p:nvPr/>
          </p:nvSpPr>
          <p:spPr>
            <a:xfrm rot="16200000">
              <a:off x="5381880" y="4394372"/>
              <a:ext cx="284362" cy="581252"/>
            </a:xfrm>
            <a:prstGeom prst="rightBrace">
              <a:avLst>
                <a:gd name="adj1" fmla="val 8333"/>
                <a:gd name="adj2" fmla="val 49498"/>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ZoneTexte 9">
              <a:extLst>
                <a:ext uri="{FF2B5EF4-FFF2-40B4-BE49-F238E27FC236}">
                  <a16:creationId xmlns:a16="http://schemas.microsoft.com/office/drawing/2014/main" id="{08EDFBA2-6578-B257-DDFB-ADE89C8B5070}"/>
                </a:ext>
              </a:extLst>
            </p:cNvPr>
            <p:cNvSpPr txBox="1"/>
            <p:nvPr/>
          </p:nvSpPr>
          <p:spPr>
            <a:xfrm>
              <a:off x="5085468" y="4071073"/>
              <a:ext cx="877186" cy="369332"/>
            </a:xfrm>
            <a:prstGeom prst="rect">
              <a:avLst/>
            </a:prstGeom>
            <a:noFill/>
          </p:spPr>
          <p:txBody>
            <a:bodyPr wrap="square">
              <a:spAutoFit/>
            </a:bodyPr>
            <a:lstStyle/>
            <a:p>
              <a:r>
                <a:rPr lang="en-US" dirty="0">
                  <a:latin typeface="Cambria" panose="02040503050406030204" pitchFamily="18" charset="0"/>
                </a:rPr>
                <a:t>Step 2</a:t>
              </a:r>
              <a:endParaRPr lang="en-US" dirty="0"/>
            </a:p>
          </p:txBody>
        </p:sp>
        <p:sp>
          <p:nvSpPr>
            <p:cNvPr id="11" name="Accolade fermante 10">
              <a:extLst>
                <a:ext uri="{FF2B5EF4-FFF2-40B4-BE49-F238E27FC236}">
                  <a16:creationId xmlns:a16="http://schemas.microsoft.com/office/drawing/2014/main" id="{83CB80CA-9472-D5A8-2CDA-2BF154C6093E}"/>
                </a:ext>
              </a:extLst>
            </p:cNvPr>
            <p:cNvSpPr/>
            <p:nvPr/>
          </p:nvSpPr>
          <p:spPr>
            <a:xfrm rot="16200000">
              <a:off x="6876114" y="3338184"/>
              <a:ext cx="291174" cy="2118092"/>
            </a:xfrm>
            <a:prstGeom prst="rightBrace">
              <a:avLst>
                <a:gd name="adj1" fmla="val 8333"/>
                <a:gd name="adj2" fmla="val 49498"/>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ZoneTexte 11">
              <a:extLst>
                <a:ext uri="{FF2B5EF4-FFF2-40B4-BE49-F238E27FC236}">
                  <a16:creationId xmlns:a16="http://schemas.microsoft.com/office/drawing/2014/main" id="{7D15260E-087B-200C-B0A7-73836B0F63D3}"/>
                </a:ext>
              </a:extLst>
            </p:cNvPr>
            <p:cNvSpPr txBox="1"/>
            <p:nvPr/>
          </p:nvSpPr>
          <p:spPr>
            <a:xfrm>
              <a:off x="6570488" y="3779897"/>
              <a:ext cx="877186" cy="369332"/>
            </a:xfrm>
            <a:prstGeom prst="rect">
              <a:avLst/>
            </a:prstGeom>
            <a:noFill/>
          </p:spPr>
          <p:txBody>
            <a:bodyPr wrap="square">
              <a:spAutoFit/>
            </a:bodyPr>
            <a:lstStyle/>
            <a:p>
              <a:r>
                <a:rPr lang="en-US" dirty="0">
                  <a:latin typeface="Cambria" panose="02040503050406030204" pitchFamily="18" charset="0"/>
                </a:rPr>
                <a:t>Step 3</a:t>
              </a:r>
              <a:endParaRPr lang="en-US" dirty="0"/>
            </a:p>
          </p:txBody>
        </p:sp>
        <p:sp>
          <p:nvSpPr>
            <p:cNvPr id="13" name="ZoneTexte 12">
              <a:extLst>
                <a:ext uri="{FF2B5EF4-FFF2-40B4-BE49-F238E27FC236}">
                  <a16:creationId xmlns:a16="http://schemas.microsoft.com/office/drawing/2014/main" id="{04DADFA8-1EC9-2DF0-BE02-9A43C0E3A5E3}"/>
                </a:ext>
              </a:extLst>
            </p:cNvPr>
            <p:cNvSpPr txBox="1"/>
            <p:nvPr/>
          </p:nvSpPr>
          <p:spPr>
            <a:xfrm>
              <a:off x="3884427" y="5929055"/>
              <a:ext cx="877186" cy="369332"/>
            </a:xfrm>
            <a:prstGeom prst="rect">
              <a:avLst/>
            </a:prstGeom>
            <a:noFill/>
          </p:spPr>
          <p:txBody>
            <a:bodyPr wrap="square">
              <a:spAutoFit/>
            </a:bodyPr>
            <a:lstStyle/>
            <a:p>
              <a:r>
                <a:rPr lang="en-US" dirty="0">
                  <a:latin typeface="Cambria" panose="02040503050406030204" pitchFamily="18" charset="0"/>
                </a:rPr>
                <a:t>Slits</a:t>
              </a:r>
              <a:endParaRPr lang="en-US" dirty="0"/>
            </a:p>
          </p:txBody>
        </p:sp>
        <p:sp>
          <p:nvSpPr>
            <p:cNvPr id="14" name="ZoneTexte 13">
              <a:extLst>
                <a:ext uri="{FF2B5EF4-FFF2-40B4-BE49-F238E27FC236}">
                  <a16:creationId xmlns:a16="http://schemas.microsoft.com/office/drawing/2014/main" id="{A5DC819E-C44F-A801-B79B-F4F6AEEC6EE3}"/>
                </a:ext>
              </a:extLst>
            </p:cNvPr>
            <p:cNvSpPr txBox="1"/>
            <p:nvPr/>
          </p:nvSpPr>
          <p:spPr>
            <a:xfrm>
              <a:off x="5071735" y="5659328"/>
              <a:ext cx="1337053" cy="369332"/>
            </a:xfrm>
            <a:prstGeom prst="rect">
              <a:avLst/>
            </a:prstGeom>
            <a:noFill/>
          </p:spPr>
          <p:txBody>
            <a:bodyPr wrap="square">
              <a:spAutoFit/>
            </a:bodyPr>
            <a:lstStyle/>
            <a:p>
              <a:r>
                <a:rPr lang="en-US" dirty="0">
                  <a:latin typeface="Cambria" panose="02040503050406030204" pitchFamily="18" charset="0"/>
                </a:rPr>
                <a:t>Sample</a:t>
              </a:r>
              <a:endParaRPr lang="en-US" dirty="0"/>
            </a:p>
          </p:txBody>
        </p:sp>
        <p:sp>
          <p:nvSpPr>
            <p:cNvPr id="15" name="ZoneTexte 14">
              <a:extLst>
                <a:ext uri="{FF2B5EF4-FFF2-40B4-BE49-F238E27FC236}">
                  <a16:creationId xmlns:a16="http://schemas.microsoft.com/office/drawing/2014/main" id="{FF31D2A7-9BFF-787B-58F1-A5BCE3E29670}"/>
                </a:ext>
              </a:extLst>
            </p:cNvPr>
            <p:cNvSpPr txBox="1"/>
            <p:nvPr/>
          </p:nvSpPr>
          <p:spPr>
            <a:xfrm>
              <a:off x="8632746" y="5059302"/>
              <a:ext cx="1337053" cy="369332"/>
            </a:xfrm>
            <a:prstGeom prst="rect">
              <a:avLst/>
            </a:prstGeom>
            <a:noFill/>
          </p:spPr>
          <p:txBody>
            <a:bodyPr wrap="square">
              <a:spAutoFit/>
            </a:bodyPr>
            <a:lstStyle/>
            <a:p>
              <a:r>
                <a:rPr lang="en-US" dirty="0">
                  <a:latin typeface="Cambria" panose="02040503050406030204" pitchFamily="18" charset="0"/>
                </a:rPr>
                <a:t>Detector</a:t>
              </a:r>
              <a:endParaRPr lang="en-US" dirty="0"/>
            </a:p>
          </p:txBody>
        </p:sp>
      </p:grpSp>
      <p:pic>
        <p:nvPicPr>
          <p:cNvPr id="2" name="Image 1">
            <a:extLst>
              <a:ext uri="{FF2B5EF4-FFF2-40B4-BE49-F238E27FC236}">
                <a16:creationId xmlns:a16="http://schemas.microsoft.com/office/drawing/2014/main" id="{4F8660E1-3143-30E1-2F7D-09C7E527E256}"/>
              </a:ext>
            </a:extLst>
          </p:cNvPr>
          <p:cNvPicPr>
            <a:picLocks noChangeAspect="1"/>
          </p:cNvPicPr>
          <p:nvPr/>
        </p:nvPicPr>
        <p:blipFill>
          <a:blip r:embed="rId3"/>
          <a:stretch>
            <a:fillRect/>
          </a:stretch>
        </p:blipFill>
        <p:spPr>
          <a:xfrm>
            <a:off x="532510" y="4179750"/>
            <a:ext cx="3086100" cy="508000"/>
          </a:xfrm>
          <a:prstGeom prst="rect">
            <a:avLst/>
          </a:prstGeom>
        </p:spPr>
      </p:pic>
    </p:spTree>
    <p:extLst>
      <p:ext uri="{BB962C8B-B14F-4D97-AF65-F5344CB8AC3E}">
        <p14:creationId xmlns:p14="http://schemas.microsoft.com/office/powerpoint/2010/main" val="2323133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8E7D4A40-92B3-5D83-F1B0-938E0215CCA9}"/>
              </a:ext>
            </a:extLst>
          </p:cNvPr>
          <p:cNvSpPr txBox="1"/>
          <p:nvPr/>
        </p:nvSpPr>
        <p:spPr>
          <a:xfrm>
            <a:off x="0" y="0"/>
            <a:ext cx="12192000" cy="584775"/>
          </a:xfrm>
          <a:prstGeom prst="rect">
            <a:avLst/>
          </a:prstGeom>
          <a:solidFill>
            <a:schemeClr val="accent4">
              <a:lumMod val="20000"/>
              <a:lumOff val="80000"/>
            </a:schemeClr>
          </a:solidFill>
        </p:spPr>
        <p:txBody>
          <a:bodyPr wrap="square" rtlCol="0">
            <a:spAutoFit/>
          </a:bodyPr>
          <a:lstStyle/>
          <a:p>
            <a:r>
              <a:rPr lang="en-US" sz="3200" dirty="0">
                <a:latin typeface="Cambria" panose="02040503050406030204" pitchFamily="18" charset="0"/>
              </a:rPr>
              <a:t>Simulation Process – Entry angle generation</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75F833C5-D1E3-F1DD-6515-E0A53FE36813}"/>
                  </a:ext>
                </a:extLst>
              </p:cNvPr>
              <p:cNvSpPr txBox="1"/>
              <p:nvPr/>
            </p:nvSpPr>
            <p:spPr>
              <a:xfrm>
                <a:off x="147083" y="659446"/>
                <a:ext cx="10441172" cy="1200329"/>
              </a:xfrm>
              <a:prstGeom prst="rect">
                <a:avLst/>
              </a:prstGeom>
              <a:noFill/>
            </p:spPr>
            <p:txBody>
              <a:bodyPr wrap="square" rtlCol="0">
                <a:spAutoFit/>
              </a:bodyPr>
              <a:lstStyle/>
              <a:p>
                <a:r>
                  <a:rPr lang="en-US" dirty="0">
                    <a:latin typeface="Cambria" panose="02040503050406030204" pitchFamily="18" charset="0"/>
                  </a:rPr>
                  <a:t>The first step of the simulation process is the generation of the random entry angle. </a:t>
                </a:r>
              </a:p>
              <a:p>
                <a:endParaRPr lang="en-US" dirty="0">
                  <a:latin typeface="Cambria" panose="02040503050406030204" pitchFamily="18" charset="0"/>
                </a:endParaRPr>
              </a:p>
              <a:p>
                <a:r>
                  <a:rPr lang="en-US" dirty="0">
                    <a:latin typeface="Cambria" panose="02040503050406030204" pitchFamily="18" charset="0"/>
                  </a:rPr>
                  <a:t>Assume two 2 dimensional slits of width and height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sub>
                    </m:sSub>
                  </m:oMath>
                </a14:m>
                <a:r>
                  <a:rPr lang="en-US" dirty="0">
                    <a:latin typeface="Cambria" panose="02040503050406030204" pitchFamily="18" charset="0"/>
                  </a:rPr>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oMath>
                </a14:m>
                <a:r>
                  <a:rPr lang="en-US" dirty="0">
                    <a:latin typeface="Cambria" panose="02040503050406030204" pitchFamily="18" charset="0"/>
                  </a:rPr>
                  <a:t> respectively:</a:t>
                </a:r>
              </a:p>
              <a:p>
                <a:endParaRPr lang="en-US" dirty="0">
                  <a:latin typeface="Cambria" panose="02040503050406030204" pitchFamily="18" charset="0"/>
                </a:endParaRPr>
              </a:p>
            </p:txBody>
          </p:sp>
        </mc:Choice>
        <mc:Fallback xmlns="">
          <p:sp>
            <p:nvSpPr>
              <p:cNvPr id="3" name="ZoneTexte 2">
                <a:extLst>
                  <a:ext uri="{FF2B5EF4-FFF2-40B4-BE49-F238E27FC236}">
                    <a16:creationId xmlns:a16="http://schemas.microsoft.com/office/drawing/2014/main" id="{75F833C5-D1E3-F1DD-6515-E0A53FE36813}"/>
                  </a:ext>
                </a:extLst>
              </p:cNvPr>
              <p:cNvSpPr txBox="1">
                <a:spLocks noRot="1" noChangeAspect="1" noMove="1" noResize="1" noEditPoints="1" noAdjustHandles="1" noChangeArrowheads="1" noChangeShapeType="1" noTextEdit="1"/>
              </p:cNvSpPr>
              <p:nvPr/>
            </p:nvSpPr>
            <p:spPr>
              <a:xfrm>
                <a:off x="147083" y="659446"/>
                <a:ext cx="10441172" cy="1200329"/>
              </a:xfrm>
              <a:prstGeom prst="rect">
                <a:avLst/>
              </a:prstGeom>
              <a:blipFill>
                <a:blip r:embed="rId3"/>
                <a:stretch>
                  <a:fillRect l="-486" t="-20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ZoneTexte 17">
                <a:extLst>
                  <a:ext uri="{FF2B5EF4-FFF2-40B4-BE49-F238E27FC236}">
                    <a16:creationId xmlns:a16="http://schemas.microsoft.com/office/drawing/2014/main" id="{BE9ADA3B-5054-57F3-21C3-C09CB5B283B0}"/>
                  </a:ext>
                </a:extLst>
              </p:cNvPr>
              <p:cNvSpPr txBox="1"/>
              <p:nvPr/>
            </p:nvSpPr>
            <p:spPr>
              <a:xfrm>
                <a:off x="365051" y="3956536"/>
                <a:ext cx="10441172" cy="965008"/>
              </a:xfrm>
              <a:prstGeom prst="rect">
                <a:avLst/>
              </a:prstGeom>
              <a:noFill/>
            </p:spPr>
            <p:txBody>
              <a:bodyPr wrap="square" rtlCol="0">
                <a:spAutoFit/>
              </a:bodyPr>
              <a:lstStyle/>
              <a:p>
                <a:r>
                  <a:rPr lang="en-US" dirty="0">
                    <a:latin typeface="Cambria" panose="02040503050406030204" pitchFamily="18" charset="0"/>
                  </a:rPr>
                  <a:t>A given X-ray can travel between any 2 points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r>
                          <a:rPr lang="en-US" b="0" i="1" smtClean="0">
                            <a:latin typeface="Cambria Math" panose="02040503050406030204" pitchFamily="18" charset="0"/>
                          </a:rPr>
                          <m:t>𝑦</m:t>
                        </m:r>
                      </m:sub>
                    </m:sSub>
                    <m:r>
                      <a:rPr lang="en-US" b="0" i="1" smtClean="0">
                        <a:latin typeface="Cambria Math" panose="02040503050406030204" pitchFamily="18" charset="0"/>
                      </a:rPr>
                      <m:t>]</m:t>
                    </m:r>
                  </m:oMath>
                </a14:m>
                <a:r>
                  <a:rPr lang="en-US" dirty="0">
                    <a:latin typeface="Cambria" panose="02040503050406030204" pitchFamily="18" charset="0"/>
                  </a:rPr>
                  <a:t>,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r>
                              <a:rPr lang="en-US" b="0" i="1" smtClean="0">
                                <a:latin typeface="Cambria Math" panose="02040503050406030204" pitchFamily="18" charset="0"/>
                              </a:rPr>
                              <m:t>𝑦</m:t>
                            </m:r>
                          </m:sub>
                        </m:sSub>
                      </m:e>
                    </m:d>
                  </m:oMath>
                </a14:m>
                <a:r>
                  <a:rPr lang="en-US" dirty="0">
                    <a:latin typeface="Cambria" panose="02040503050406030204" pitchFamily="18" charset="0"/>
                  </a:rPr>
                  <a:t>, from which the entry angles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𝑖𝑛</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𝜒</m:t>
                        </m:r>
                      </m:e>
                      <m:sub>
                        <m:r>
                          <a:rPr lang="en-US" b="0" i="1" smtClean="0">
                            <a:latin typeface="Cambria Math" panose="02040503050406030204" pitchFamily="18" charset="0"/>
                          </a:rPr>
                          <m:t>𝑖𝑛</m:t>
                        </m:r>
                      </m:sub>
                    </m:sSub>
                  </m:oMath>
                </a14:m>
                <a:r>
                  <a:rPr lang="en-US" dirty="0">
                    <a:latin typeface="Cambria" panose="02040503050406030204" pitchFamily="18" charset="0"/>
                  </a:rPr>
                  <a:t> can be calculated: </a:t>
                </a:r>
              </a:p>
              <a:p>
                <a:endParaRPr lang="en-US" dirty="0">
                  <a:latin typeface="Cambria" panose="02040503050406030204" pitchFamily="18" charset="0"/>
                </a:endParaRPr>
              </a:p>
            </p:txBody>
          </p:sp>
        </mc:Choice>
        <mc:Fallback xmlns="">
          <p:sp>
            <p:nvSpPr>
              <p:cNvPr id="18" name="ZoneTexte 17">
                <a:extLst>
                  <a:ext uri="{FF2B5EF4-FFF2-40B4-BE49-F238E27FC236}">
                    <a16:creationId xmlns:a16="http://schemas.microsoft.com/office/drawing/2014/main" id="{BE9ADA3B-5054-57F3-21C3-C09CB5B283B0}"/>
                  </a:ext>
                </a:extLst>
              </p:cNvPr>
              <p:cNvSpPr txBox="1">
                <a:spLocks noRot="1" noChangeAspect="1" noMove="1" noResize="1" noEditPoints="1" noAdjustHandles="1" noChangeArrowheads="1" noChangeShapeType="1" noTextEdit="1"/>
              </p:cNvSpPr>
              <p:nvPr/>
            </p:nvSpPr>
            <p:spPr>
              <a:xfrm>
                <a:off x="365051" y="3956536"/>
                <a:ext cx="10441172" cy="965008"/>
              </a:xfrm>
              <a:prstGeom prst="rect">
                <a:avLst/>
              </a:prstGeom>
              <a:blipFill>
                <a:blip r:embed="rId8"/>
                <a:stretch>
                  <a:fillRect l="-485" t="-1299" r="-850"/>
                </a:stretch>
              </a:blipFill>
            </p:spPr>
            <p:txBody>
              <a:bodyPr/>
              <a:lstStyle/>
              <a:p>
                <a:r>
                  <a:rPr lang="en-US">
                    <a:noFill/>
                  </a:rPr>
                  <a:t> </a:t>
                </a:r>
              </a:p>
            </p:txBody>
          </p:sp>
        </mc:Fallback>
      </mc:AlternateContent>
      <p:grpSp>
        <p:nvGrpSpPr>
          <p:cNvPr id="6" name="Groupe 5">
            <a:extLst>
              <a:ext uri="{FF2B5EF4-FFF2-40B4-BE49-F238E27FC236}">
                <a16:creationId xmlns:a16="http://schemas.microsoft.com/office/drawing/2014/main" id="{4AD43FC3-2590-BCD3-9954-E8ACCB8A1EF3}"/>
              </a:ext>
            </a:extLst>
          </p:cNvPr>
          <p:cNvGrpSpPr/>
          <p:nvPr/>
        </p:nvGrpSpPr>
        <p:grpSpPr>
          <a:xfrm>
            <a:off x="147083" y="1697862"/>
            <a:ext cx="4517950" cy="2173480"/>
            <a:chOff x="2570421" y="1719127"/>
            <a:chExt cx="4517950" cy="2173480"/>
          </a:xfrm>
        </p:grpSpPr>
        <p:sp>
          <p:nvSpPr>
            <p:cNvPr id="4" name="Parallélogramme 3">
              <a:extLst>
                <a:ext uri="{FF2B5EF4-FFF2-40B4-BE49-F238E27FC236}">
                  <a16:creationId xmlns:a16="http://schemas.microsoft.com/office/drawing/2014/main" id="{FD1014BC-BDB1-0D24-CDB0-5F2F98FB903C}"/>
                </a:ext>
              </a:extLst>
            </p:cNvPr>
            <p:cNvSpPr/>
            <p:nvPr/>
          </p:nvSpPr>
          <p:spPr>
            <a:xfrm rot="10800000" flipH="1">
              <a:off x="3335964" y="2296739"/>
              <a:ext cx="1123507" cy="961676"/>
            </a:xfrm>
            <a:prstGeom prst="parallelogram">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endParaRPr>
            </a:p>
          </p:txBody>
        </p:sp>
        <p:sp>
          <p:nvSpPr>
            <p:cNvPr id="7" name="Accolade ouvrante 6">
              <a:extLst>
                <a:ext uri="{FF2B5EF4-FFF2-40B4-BE49-F238E27FC236}">
                  <a16:creationId xmlns:a16="http://schemas.microsoft.com/office/drawing/2014/main" id="{6CDDB8C9-275A-3587-6699-773EC70895B5}"/>
                </a:ext>
              </a:extLst>
            </p:cNvPr>
            <p:cNvSpPr/>
            <p:nvPr/>
          </p:nvSpPr>
          <p:spPr>
            <a:xfrm>
              <a:off x="3019647" y="2274234"/>
              <a:ext cx="223283" cy="961677"/>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ZoneTexte 8">
                  <a:extLst>
                    <a:ext uri="{FF2B5EF4-FFF2-40B4-BE49-F238E27FC236}">
                      <a16:creationId xmlns:a16="http://schemas.microsoft.com/office/drawing/2014/main" id="{50803335-D2E5-F47D-B9D3-9CB9FECA44F2}"/>
                    </a:ext>
                  </a:extLst>
                </p:cNvPr>
                <p:cNvSpPr txBox="1"/>
                <p:nvPr/>
              </p:nvSpPr>
              <p:spPr>
                <a:xfrm>
                  <a:off x="2570421" y="2570406"/>
                  <a:ext cx="462516"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r>
                              <a:rPr lang="en-US" b="0" i="1" smtClean="0">
                                <a:latin typeface="Cambria Math" panose="02040503050406030204" pitchFamily="18" charset="0"/>
                              </a:rPr>
                              <m:t>𝑦</m:t>
                            </m:r>
                          </m:sub>
                        </m:sSub>
                      </m:oMath>
                    </m:oMathPara>
                  </a14:m>
                  <a:endParaRPr lang="en-US" dirty="0"/>
                </a:p>
              </p:txBody>
            </p:sp>
          </mc:Choice>
          <mc:Fallback xmlns="">
            <p:sp>
              <p:nvSpPr>
                <p:cNvPr id="9" name="ZoneTexte 8">
                  <a:extLst>
                    <a:ext uri="{FF2B5EF4-FFF2-40B4-BE49-F238E27FC236}">
                      <a16:creationId xmlns:a16="http://schemas.microsoft.com/office/drawing/2014/main" id="{50803335-D2E5-F47D-B9D3-9CB9FECA44F2}"/>
                    </a:ext>
                  </a:extLst>
                </p:cNvPr>
                <p:cNvSpPr txBox="1">
                  <a:spLocks noRot="1" noChangeAspect="1" noMove="1" noResize="1" noEditPoints="1" noAdjustHandles="1" noChangeArrowheads="1" noChangeShapeType="1" noTextEdit="1"/>
                </p:cNvSpPr>
                <p:nvPr/>
              </p:nvSpPr>
              <p:spPr>
                <a:xfrm>
                  <a:off x="2570421" y="2570406"/>
                  <a:ext cx="462516" cy="391261"/>
                </a:xfrm>
                <a:prstGeom prst="rect">
                  <a:avLst/>
                </a:prstGeom>
                <a:blipFill>
                  <a:blip r:embed="rId9"/>
                  <a:stretch>
                    <a:fillRect r="-2703" b="-6250"/>
                  </a:stretch>
                </a:blipFill>
              </p:spPr>
              <p:txBody>
                <a:bodyPr/>
                <a:lstStyle/>
                <a:p>
                  <a:r>
                    <a:rPr lang="en-US">
                      <a:noFill/>
                    </a:rPr>
                    <a:t> </a:t>
                  </a:r>
                </a:p>
              </p:txBody>
            </p:sp>
          </mc:Fallback>
        </mc:AlternateContent>
        <p:sp>
          <p:nvSpPr>
            <p:cNvPr id="10" name="Accolade ouvrante 9">
              <a:extLst>
                <a:ext uri="{FF2B5EF4-FFF2-40B4-BE49-F238E27FC236}">
                  <a16:creationId xmlns:a16="http://schemas.microsoft.com/office/drawing/2014/main" id="{F0995D41-398C-5B29-ADB9-A84D34F2C06C}"/>
                </a:ext>
              </a:extLst>
            </p:cNvPr>
            <p:cNvSpPr/>
            <p:nvPr/>
          </p:nvSpPr>
          <p:spPr>
            <a:xfrm rot="16200000">
              <a:off x="3929901" y="2930794"/>
              <a:ext cx="223283" cy="961677"/>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A0B25824-2C7B-DD96-6676-14AA15D421AC}"/>
                    </a:ext>
                  </a:extLst>
                </p:cNvPr>
                <p:cNvSpPr txBox="1"/>
                <p:nvPr/>
              </p:nvSpPr>
              <p:spPr>
                <a:xfrm>
                  <a:off x="3810284" y="3523274"/>
                  <a:ext cx="46251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1</m:t>
                            </m:r>
                            <m:r>
                              <a:rPr lang="en-US" b="0" i="1" smtClean="0">
                                <a:latin typeface="Cambria Math" panose="02040503050406030204" pitchFamily="18" charset="0"/>
                              </a:rPr>
                              <m:t>𝑥</m:t>
                            </m:r>
                          </m:sub>
                        </m:sSub>
                      </m:oMath>
                    </m:oMathPara>
                  </a14:m>
                  <a:endParaRPr lang="en-US" dirty="0"/>
                </a:p>
              </p:txBody>
            </p:sp>
          </mc:Choice>
          <mc:Fallback xmlns="">
            <p:sp>
              <p:nvSpPr>
                <p:cNvPr id="11" name="ZoneTexte 10">
                  <a:extLst>
                    <a:ext uri="{FF2B5EF4-FFF2-40B4-BE49-F238E27FC236}">
                      <a16:creationId xmlns:a16="http://schemas.microsoft.com/office/drawing/2014/main" id="{A0B25824-2C7B-DD96-6676-14AA15D421AC}"/>
                    </a:ext>
                  </a:extLst>
                </p:cNvPr>
                <p:cNvSpPr txBox="1">
                  <a:spLocks noRot="1" noChangeAspect="1" noMove="1" noResize="1" noEditPoints="1" noAdjustHandles="1" noChangeArrowheads="1" noChangeShapeType="1" noTextEdit="1"/>
                </p:cNvSpPr>
                <p:nvPr/>
              </p:nvSpPr>
              <p:spPr>
                <a:xfrm>
                  <a:off x="3810284" y="3523274"/>
                  <a:ext cx="462516" cy="369332"/>
                </a:xfrm>
                <a:prstGeom prst="rect">
                  <a:avLst/>
                </a:prstGeom>
                <a:blipFill>
                  <a:blip r:embed="rId10"/>
                  <a:stretch>
                    <a:fillRect/>
                  </a:stretch>
                </a:blipFill>
              </p:spPr>
              <p:txBody>
                <a:bodyPr/>
                <a:lstStyle/>
                <a:p>
                  <a:r>
                    <a:rPr lang="en-US">
                      <a:noFill/>
                    </a:rPr>
                    <a:t> </a:t>
                  </a:r>
                </a:p>
              </p:txBody>
            </p:sp>
          </mc:Fallback>
        </mc:AlternateContent>
        <p:sp>
          <p:nvSpPr>
            <p:cNvPr id="13" name="Parallélogramme 12">
              <a:extLst>
                <a:ext uri="{FF2B5EF4-FFF2-40B4-BE49-F238E27FC236}">
                  <a16:creationId xmlns:a16="http://schemas.microsoft.com/office/drawing/2014/main" id="{92F5154E-27D5-69A8-6D48-9DA25D445FF7}"/>
                </a:ext>
              </a:extLst>
            </p:cNvPr>
            <p:cNvSpPr/>
            <p:nvPr/>
          </p:nvSpPr>
          <p:spPr>
            <a:xfrm rot="10800000" flipH="1">
              <a:off x="5901954" y="2296740"/>
              <a:ext cx="1123507" cy="961676"/>
            </a:xfrm>
            <a:prstGeom prst="parallelogram">
              <a:avLst/>
            </a:prstGeom>
            <a:solidFill>
              <a:schemeClr val="bg1"/>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a:solidFill>
                    <a:sysClr val="windowText" lastClr="000000"/>
                  </a:solidFill>
                </a:ln>
              </a:endParaRPr>
            </a:p>
          </p:txBody>
        </p:sp>
        <p:sp>
          <p:nvSpPr>
            <p:cNvPr id="14" name="Accolade ouvrante 13">
              <a:extLst>
                <a:ext uri="{FF2B5EF4-FFF2-40B4-BE49-F238E27FC236}">
                  <a16:creationId xmlns:a16="http://schemas.microsoft.com/office/drawing/2014/main" id="{E4C59157-2C64-B2CF-06BE-D7F923F07D12}"/>
                </a:ext>
              </a:extLst>
            </p:cNvPr>
            <p:cNvSpPr/>
            <p:nvPr/>
          </p:nvSpPr>
          <p:spPr>
            <a:xfrm>
              <a:off x="5585637" y="2274235"/>
              <a:ext cx="223283" cy="961677"/>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ZoneTexte 14">
                  <a:extLst>
                    <a:ext uri="{FF2B5EF4-FFF2-40B4-BE49-F238E27FC236}">
                      <a16:creationId xmlns:a16="http://schemas.microsoft.com/office/drawing/2014/main" id="{AC460ABE-8E2C-88B1-C832-C870F69FB38F}"/>
                    </a:ext>
                  </a:extLst>
                </p:cNvPr>
                <p:cNvSpPr txBox="1"/>
                <p:nvPr/>
              </p:nvSpPr>
              <p:spPr>
                <a:xfrm>
                  <a:off x="5136411" y="2570407"/>
                  <a:ext cx="462516"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r>
                              <a:rPr lang="en-US" b="0" i="1" smtClean="0">
                                <a:latin typeface="Cambria Math" panose="02040503050406030204" pitchFamily="18" charset="0"/>
                              </a:rPr>
                              <m:t>𝑦</m:t>
                            </m:r>
                          </m:sub>
                        </m:sSub>
                      </m:oMath>
                    </m:oMathPara>
                  </a14:m>
                  <a:endParaRPr lang="en-US" dirty="0"/>
                </a:p>
              </p:txBody>
            </p:sp>
          </mc:Choice>
          <mc:Fallback xmlns="">
            <p:sp>
              <p:nvSpPr>
                <p:cNvPr id="15" name="ZoneTexte 14">
                  <a:extLst>
                    <a:ext uri="{FF2B5EF4-FFF2-40B4-BE49-F238E27FC236}">
                      <a16:creationId xmlns:a16="http://schemas.microsoft.com/office/drawing/2014/main" id="{AC460ABE-8E2C-88B1-C832-C870F69FB38F}"/>
                    </a:ext>
                  </a:extLst>
                </p:cNvPr>
                <p:cNvSpPr txBox="1">
                  <a:spLocks noRot="1" noChangeAspect="1" noMove="1" noResize="1" noEditPoints="1" noAdjustHandles="1" noChangeArrowheads="1" noChangeShapeType="1" noTextEdit="1"/>
                </p:cNvSpPr>
                <p:nvPr/>
              </p:nvSpPr>
              <p:spPr>
                <a:xfrm>
                  <a:off x="5136411" y="2570407"/>
                  <a:ext cx="462516" cy="391261"/>
                </a:xfrm>
                <a:prstGeom prst="rect">
                  <a:avLst/>
                </a:prstGeom>
                <a:blipFill>
                  <a:blip r:embed="rId11"/>
                  <a:stretch>
                    <a:fillRect r="-2632" b="-6250"/>
                  </a:stretch>
                </a:blipFill>
              </p:spPr>
              <p:txBody>
                <a:bodyPr/>
                <a:lstStyle/>
                <a:p>
                  <a:r>
                    <a:rPr lang="en-US">
                      <a:noFill/>
                    </a:rPr>
                    <a:t> </a:t>
                  </a:r>
                </a:p>
              </p:txBody>
            </p:sp>
          </mc:Fallback>
        </mc:AlternateContent>
        <p:sp>
          <p:nvSpPr>
            <p:cNvPr id="16" name="Accolade ouvrante 15">
              <a:extLst>
                <a:ext uri="{FF2B5EF4-FFF2-40B4-BE49-F238E27FC236}">
                  <a16:creationId xmlns:a16="http://schemas.microsoft.com/office/drawing/2014/main" id="{7E1C70C6-7E4A-F667-B151-2C827DAA7AB5}"/>
                </a:ext>
              </a:extLst>
            </p:cNvPr>
            <p:cNvSpPr/>
            <p:nvPr/>
          </p:nvSpPr>
          <p:spPr>
            <a:xfrm rot="16200000">
              <a:off x="6495891" y="2930795"/>
              <a:ext cx="223283" cy="961677"/>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ZoneTexte 16">
                  <a:extLst>
                    <a:ext uri="{FF2B5EF4-FFF2-40B4-BE49-F238E27FC236}">
                      <a16:creationId xmlns:a16="http://schemas.microsoft.com/office/drawing/2014/main" id="{091BA93A-5DB3-D243-7AF8-75BB5DB1F93F}"/>
                    </a:ext>
                  </a:extLst>
                </p:cNvPr>
                <p:cNvSpPr txBox="1"/>
                <p:nvPr/>
              </p:nvSpPr>
              <p:spPr>
                <a:xfrm>
                  <a:off x="6376274" y="3523275"/>
                  <a:ext cx="46251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r>
                              <a:rPr lang="en-US" b="0" i="1" smtClean="0">
                                <a:latin typeface="Cambria Math" panose="02040503050406030204" pitchFamily="18" charset="0"/>
                              </a:rPr>
                              <m:t>𝑥</m:t>
                            </m:r>
                          </m:sub>
                        </m:sSub>
                      </m:oMath>
                    </m:oMathPara>
                  </a14:m>
                  <a:endParaRPr lang="en-US" dirty="0"/>
                </a:p>
              </p:txBody>
            </p:sp>
          </mc:Choice>
          <mc:Fallback xmlns="">
            <p:sp>
              <p:nvSpPr>
                <p:cNvPr id="17" name="ZoneTexte 16">
                  <a:extLst>
                    <a:ext uri="{FF2B5EF4-FFF2-40B4-BE49-F238E27FC236}">
                      <a16:creationId xmlns:a16="http://schemas.microsoft.com/office/drawing/2014/main" id="{091BA93A-5DB3-D243-7AF8-75BB5DB1F93F}"/>
                    </a:ext>
                  </a:extLst>
                </p:cNvPr>
                <p:cNvSpPr txBox="1">
                  <a:spLocks noRot="1" noChangeAspect="1" noMove="1" noResize="1" noEditPoints="1" noAdjustHandles="1" noChangeArrowheads="1" noChangeShapeType="1" noTextEdit="1"/>
                </p:cNvSpPr>
                <p:nvPr/>
              </p:nvSpPr>
              <p:spPr>
                <a:xfrm>
                  <a:off x="6376274" y="3523275"/>
                  <a:ext cx="462516" cy="369332"/>
                </a:xfrm>
                <a:prstGeom prst="rect">
                  <a:avLst/>
                </a:prstGeom>
                <a:blipFill>
                  <a:blip r:embed="rId12"/>
                  <a:stretch>
                    <a:fillRect/>
                  </a:stretch>
                </a:blipFill>
              </p:spPr>
              <p:txBody>
                <a:bodyPr/>
                <a:lstStyle/>
                <a:p>
                  <a:r>
                    <a:rPr lang="en-US">
                      <a:noFill/>
                    </a:rPr>
                    <a:t> </a:t>
                  </a:r>
                </a:p>
              </p:txBody>
            </p:sp>
          </mc:Fallback>
        </mc:AlternateContent>
        <p:sp>
          <p:nvSpPr>
            <p:cNvPr id="20" name="Accolade ouvrante 19">
              <a:extLst>
                <a:ext uri="{FF2B5EF4-FFF2-40B4-BE49-F238E27FC236}">
                  <a16:creationId xmlns:a16="http://schemas.microsoft.com/office/drawing/2014/main" id="{B99CBF06-1DEF-6DAF-439F-83DE4ACBA972}"/>
                </a:ext>
              </a:extLst>
            </p:cNvPr>
            <p:cNvSpPr/>
            <p:nvPr/>
          </p:nvSpPr>
          <p:spPr>
            <a:xfrm rot="5400000">
              <a:off x="5001199" y="756903"/>
              <a:ext cx="223284" cy="2701731"/>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ZoneTexte 20">
                  <a:extLst>
                    <a:ext uri="{FF2B5EF4-FFF2-40B4-BE49-F238E27FC236}">
                      <a16:creationId xmlns:a16="http://schemas.microsoft.com/office/drawing/2014/main" id="{48B26401-70AE-3818-BF58-908AEC0962B4}"/>
                    </a:ext>
                  </a:extLst>
                </p:cNvPr>
                <p:cNvSpPr txBox="1"/>
                <p:nvPr/>
              </p:nvSpPr>
              <p:spPr>
                <a:xfrm>
                  <a:off x="4357681" y="1719127"/>
                  <a:ext cx="133959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𝑠𝑙𝑖𝑡</m:t>
                        </m:r>
                        <m:r>
                          <a:rPr lang="en-US" b="0" i="1" smtClean="0">
                            <a:latin typeface="Cambria Math" panose="02040503050406030204" pitchFamily="18" charset="0"/>
                          </a:rPr>
                          <m:t> </m:t>
                        </m:r>
                        <m:r>
                          <a:rPr lang="en-US" b="0" i="1" smtClean="0">
                            <a:latin typeface="Cambria Math" panose="02040503050406030204" pitchFamily="18" charset="0"/>
                          </a:rPr>
                          <m:t>𝑑𝑖𝑠𝑡𝑎𝑛𝑐𝑒</m:t>
                        </m:r>
                      </m:oMath>
                    </m:oMathPara>
                  </a14:m>
                  <a:endParaRPr lang="en-US" dirty="0"/>
                </a:p>
              </p:txBody>
            </p:sp>
          </mc:Choice>
          <mc:Fallback xmlns="">
            <p:sp>
              <p:nvSpPr>
                <p:cNvPr id="21" name="ZoneTexte 20">
                  <a:extLst>
                    <a:ext uri="{FF2B5EF4-FFF2-40B4-BE49-F238E27FC236}">
                      <a16:creationId xmlns:a16="http://schemas.microsoft.com/office/drawing/2014/main" id="{48B26401-70AE-3818-BF58-908AEC0962B4}"/>
                    </a:ext>
                  </a:extLst>
                </p:cNvPr>
                <p:cNvSpPr txBox="1">
                  <a:spLocks noRot="1" noChangeAspect="1" noMove="1" noResize="1" noEditPoints="1" noAdjustHandles="1" noChangeArrowheads="1" noChangeShapeType="1" noTextEdit="1"/>
                </p:cNvSpPr>
                <p:nvPr/>
              </p:nvSpPr>
              <p:spPr>
                <a:xfrm>
                  <a:off x="4357681" y="1719127"/>
                  <a:ext cx="1339597" cy="276999"/>
                </a:xfrm>
                <a:prstGeom prst="rect">
                  <a:avLst/>
                </a:prstGeom>
                <a:blipFill>
                  <a:blip r:embed="rId13"/>
                  <a:stretch>
                    <a:fillRect l="-4717" t="-4348" r="-3774" b="-3913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2" name="ZoneTexte 21">
                <a:extLst>
                  <a:ext uri="{FF2B5EF4-FFF2-40B4-BE49-F238E27FC236}">
                    <a16:creationId xmlns:a16="http://schemas.microsoft.com/office/drawing/2014/main" id="{B0AED13D-8BFE-5550-46BA-F9AE89ED8AEB}"/>
                  </a:ext>
                </a:extLst>
              </p:cNvPr>
              <p:cNvSpPr txBox="1"/>
              <p:nvPr/>
            </p:nvSpPr>
            <p:spPr>
              <a:xfrm>
                <a:off x="506814" y="4698632"/>
                <a:ext cx="10299409" cy="10113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atan</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ad>
                                    <m:radPr>
                                      <m:degHide m:val="on"/>
                                      <m:ctrlPr>
                                        <a:rPr lang="en-US" b="0" i="1" smtClean="0">
                                          <a:latin typeface="Cambria Math" panose="02040503050406030204" pitchFamily="18" charset="0"/>
                                        </a:rPr>
                                      </m:ctrlPr>
                                    </m:radPr>
                                    <m:deg/>
                                    <m:e>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r>
                                                    <a:rPr lang="en-US" b="0" i="1" smtClean="0">
                                                      <a:latin typeface="Cambria Math" panose="02040503050406030204" pitchFamily="18" charset="0"/>
                                                    </a:rPr>
                                                    <m:t>𝑦</m:t>
                                                  </m:r>
                                                </m:sub>
                                              </m:sSub>
                                            </m:e>
                                          </m:d>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r>
                                                    <a:rPr lang="en-US" b="0" i="1" smtClean="0">
                                                      <a:latin typeface="Cambria Math" panose="02040503050406030204" pitchFamily="18" charset="0"/>
                                                    </a:rPr>
                                                    <m:t>𝑥</m:t>
                                                  </m:r>
                                                </m:sub>
                                              </m:sSub>
                                            </m:e>
                                          </m:d>
                                        </m:e>
                                        <m:sup>
                                          <m:r>
                                            <a:rPr lang="en-US" b="0" i="1" smtClean="0">
                                              <a:latin typeface="Cambria Math" panose="02040503050406030204" pitchFamily="18" charset="0"/>
                                            </a:rPr>
                                            <m:t>2</m:t>
                                          </m:r>
                                        </m:sup>
                                      </m:sSup>
                                    </m:e>
                                  </m:rad>
                                </m:num>
                                <m:den>
                                  <m:r>
                                    <a:rPr lang="en-US" b="0" i="1" smtClean="0">
                                      <a:latin typeface="Cambria Math" panose="02040503050406030204" pitchFamily="18" charset="0"/>
                                    </a:rPr>
                                    <m:t>𝑠𝑙𝑖𝑡</m:t>
                                  </m:r>
                                  <m:r>
                                    <a:rPr lang="en-US" b="0" i="1" smtClean="0">
                                      <a:latin typeface="Cambria Math" panose="02040503050406030204" pitchFamily="18" charset="0"/>
                                    </a:rPr>
                                    <m:t> </m:t>
                                  </m:r>
                                  <m:r>
                                    <a:rPr lang="en-US" b="0" i="1" smtClean="0">
                                      <a:latin typeface="Cambria Math" panose="02040503050406030204" pitchFamily="18" charset="0"/>
                                    </a:rPr>
                                    <m:t>𝑑𝑖𝑠𝑡𝑎𝑛𝑐𝑒</m:t>
                                  </m:r>
                                </m:den>
                              </m:f>
                            </m:e>
                          </m:d>
                        </m:e>
                      </m:func>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𝜒</m:t>
                          </m:r>
                        </m:e>
                        <m:sub>
                          <m:r>
                            <a:rPr lang="en-US" b="0" i="1" smtClean="0">
                              <a:latin typeface="Cambria Math" panose="02040503050406030204" pitchFamily="18" charset="0"/>
                            </a:rPr>
                            <m:t>𝑖𝑛</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atan</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r>
                                        <a:rPr lang="en-US" b="0" i="1" smtClean="0">
                                          <a:latin typeface="Cambria Math" panose="02040503050406030204" pitchFamily="18" charset="0"/>
                                        </a:rPr>
                                        <m:t>𝑦</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r>
                                        <a:rPr lang="en-US" b="0" i="1" smtClean="0">
                                          <a:latin typeface="Cambria Math" panose="02040503050406030204" pitchFamily="18" charset="0"/>
                                        </a:rPr>
                                        <m:t>𝑦</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r>
                                        <a:rPr lang="en-US" b="0" i="1" smtClean="0">
                                          <a:latin typeface="Cambria Math" panose="02040503050406030204" pitchFamily="18" charset="0"/>
                                        </a:rPr>
                                        <m:t>𝑥</m:t>
                                      </m:r>
                                    </m:sub>
                                  </m:sSub>
                                </m:den>
                              </m:f>
                            </m:e>
                          </m:d>
                        </m:e>
                      </m:func>
                    </m:oMath>
                  </m:oMathPara>
                </a14:m>
                <a:endParaRPr lang="en-US" dirty="0"/>
              </a:p>
            </p:txBody>
          </p:sp>
        </mc:Choice>
        <mc:Fallback xmlns="">
          <p:sp>
            <p:nvSpPr>
              <p:cNvPr id="22" name="ZoneTexte 21">
                <a:extLst>
                  <a:ext uri="{FF2B5EF4-FFF2-40B4-BE49-F238E27FC236}">
                    <a16:creationId xmlns:a16="http://schemas.microsoft.com/office/drawing/2014/main" id="{B0AED13D-8BFE-5550-46BA-F9AE89ED8AEB}"/>
                  </a:ext>
                </a:extLst>
              </p:cNvPr>
              <p:cNvSpPr txBox="1">
                <a:spLocks noRot="1" noChangeAspect="1" noMove="1" noResize="1" noEditPoints="1" noAdjustHandles="1" noChangeArrowheads="1" noChangeShapeType="1" noTextEdit="1"/>
              </p:cNvSpPr>
              <p:nvPr/>
            </p:nvSpPr>
            <p:spPr>
              <a:xfrm>
                <a:off x="506814" y="4698632"/>
                <a:ext cx="10299409" cy="1011367"/>
              </a:xfrm>
              <a:prstGeom prst="rect">
                <a:avLst/>
              </a:prstGeom>
              <a:blipFill>
                <a:blip r:embed="rId14"/>
                <a:stretch>
                  <a:fillRect b="-7500"/>
                </a:stretch>
              </a:blipFill>
            </p:spPr>
            <p:txBody>
              <a:bodyPr/>
              <a:lstStyle/>
              <a:p>
                <a:r>
                  <a:rPr lang="en-US">
                    <a:noFill/>
                  </a:rPr>
                  <a:t> </a:t>
                </a:r>
              </a:p>
            </p:txBody>
          </p:sp>
        </mc:Fallback>
      </mc:AlternateContent>
      <p:pic>
        <p:nvPicPr>
          <p:cNvPr id="8" name="Image 7">
            <a:extLst>
              <a:ext uri="{FF2B5EF4-FFF2-40B4-BE49-F238E27FC236}">
                <a16:creationId xmlns:a16="http://schemas.microsoft.com/office/drawing/2014/main" id="{9DB34236-3560-B61A-8458-3DCF99D19D2B}"/>
              </a:ext>
            </a:extLst>
          </p:cNvPr>
          <p:cNvPicPr>
            <a:picLocks noChangeAspect="1"/>
          </p:cNvPicPr>
          <p:nvPr/>
        </p:nvPicPr>
        <p:blipFill>
          <a:blip r:embed="rId15"/>
          <a:stretch>
            <a:fillRect/>
          </a:stretch>
        </p:blipFill>
        <p:spPr>
          <a:xfrm>
            <a:off x="5681992" y="1974861"/>
            <a:ext cx="4189115" cy="1570918"/>
          </a:xfrm>
          <a:prstGeom prst="rect">
            <a:avLst/>
          </a:prstGeom>
        </p:spPr>
      </p:pic>
      <p:sp>
        <p:nvSpPr>
          <p:cNvPr id="19" name="ZoneTexte 18">
            <a:extLst>
              <a:ext uri="{FF2B5EF4-FFF2-40B4-BE49-F238E27FC236}">
                <a16:creationId xmlns:a16="http://schemas.microsoft.com/office/drawing/2014/main" id="{08E6BCEC-0AD7-3D6C-7FD1-EE007CD2E6DE}"/>
              </a:ext>
            </a:extLst>
          </p:cNvPr>
          <p:cNvSpPr txBox="1"/>
          <p:nvPr/>
        </p:nvSpPr>
        <p:spPr>
          <a:xfrm>
            <a:off x="5585636" y="1736265"/>
            <a:ext cx="751143" cy="369332"/>
          </a:xfrm>
          <a:prstGeom prst="rect">
            <a:avLst/>
          </a:prstGeom>
          <a:noFill/>
        </p:spPr>
        <p:txBody>
          <a:bodyPr wrap="square">
            <a:spAutoFit/>
          </a:bodyPr>
          <a:lstStyle/>
          <a:p>
            <a:r>
              <a:rPr lang="en-US" dirty="0">
                <a:latin typeface="Cambria" panose="02040503050406030204" pitchFamily="18" charset="0"/>
              </a:rPr>
              <a:t>Slit 1</a:t>
            </a:r>
            <a:endParaRPr lang="en-US" dirty="0"/>
          </a:p>
        </p:txBody>
      </p:sp>
      <p:sp>
        <p:nvSpPr>
          <p:cNvPr id="23" name="ZoneTexte 22">
            <a:extLst>
              <a:ext uri="{FF2B5EF4-FFF2-40B4-BE49-F238E27FC236}">
                <a16:creationId xmlns:a16="http://schemas.microsoft.com/office/drawing/2014/main" id="{7188A9E2-158D-BDD8-B037-CB9022B4D841}"/>
              </a:ext>
            </a:extLst>
          </p:cNvPr>
          <p:cNvSpPr txBox="1"/>
          <p:nvPr/>
        </p:nvSpPr>
        <p:spPr>
          <a:xfrm>
            <a:off x="7400977" y="1732652"/>
            <a:ext cx="751143" cy="369332"/>
          </a:xfrm>
          <a:prstGeom prst="rect">
            <a:avLst/>
          </a:prstGeom>
          <a:noFill/>
        </p:spPr>
        <p:txBody>
          <a:bodyPr wrap="square">
            <a:spAutoFit/>
          </a:bodyPr>
          <a:lstStyle/>
          <a:p>
            <a:r>
              <a:rPr lang="en-US" dirty="0">
                <a:latin typeface="Cambria" panose="02040503050406030204" pitchFamily="18" charset="0"/>
              </a:rPr>
              <a:t>Slit 2</a:t>
            </a:r>
            <a:endParaRPr lang="en-US" dirty="0"/>
          </a:p>
        </p:txBody>
      </p:sp>
      <mc:AlternateContent xmlns:mc="http://schemas.openxmlformats.org/markup-compatibility/2006" xmlns:a14="http://schemas.microsoft.com/office/drawing/2010/main">
        <mc:Choice Requires="a14">
          <p:sp>
            <p:nvSpPr>
              <p:cNvPr id="25" name="ZoneTexte 24">
                <a:extLst>
                  <a:ext uri="{FF2B5EF4-FFF2-40B4-BE49-F238E27FC236}">
                    <a16:creationId xmlns:a16="http://schemas.microsoft.com/office/drawing/2014/main" id="{86D3DE0A-95E4-2A88-0456-C163B1834A72}"/>
                  </a:ext>
                </a:extLst>
              </p:cNvPr>
              <p:cNvSpPr txBox="1"/>
              <p:nvPr/>
            </p:nvSpPr>
            <p:spPr>
              <a:xfrm>
                <a:off x="9434794" y="2272371"/>
                <a:ext cx="43631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𝜃</m:t>
                          </m:r>
                        </m:e>
                        <m:sub>
                          <m:r>
                            <a:rPr lang="en-US" b="0" i="1" smtClean="0">
                              <a:latin typeface="Cambria Math" panose="02040503050406030204" pitchFamily="18" charset="0"/>
                            </a:rPr>
                            <m:t>𝑖𝑛</m:t>
                          </m:r>
                        </m:sub>
                      </m:sSub>
                    </m:oMath>
                  </m:oMathPara>
                </a14:m>
                <a:endParaRPr lang="en-US" dirty="0"/>
              </a:p>
            </p:txBody>
          </p:sp>
        </mc:Choice>
        <mc:Fallback xmlns="">
          <p:sp>
            <p:nvSpPr>
              <p:cNvPr id="25" name="ZoneTexte 24">
                <a:extLst>
                  <a:ext uri="{FF2B5EF4-FFF2-40B4-BE49-F238E27FC236}">
                    <a16:creationId xmlns:a16="http://schemas.microsoft.com/office/drawing/2014/main" id="{86D3DE0A-95E4-2A88-0456-C163B1834A72}"/>
                  </a:ext>
                </a:extLst>
              </p:cNvPr>
              <p:cNvSpPr txBox="1">
                <a:spLocks noRot="1" noChangeAspect="1" noMove="1" noResize="1" noEditPoints="1" noAdjustHandles="1" noChangeArrowheads="1" noChangeShapeType="1" noTextEdit="1"/>
              </p:cNvSpPr>
              <p:nvPr/>
            </p:nvSpPr>
            <p:spPr>
              <a:xfrm>
                <a:off x="9434794" y="2272371"/>
                <a:ext cx="436313" cy="369332"/>
              </a:xfrm>
              <a:prstGeom prst="rect">
                <a:avLst/>
              </a:prstGeom>
              <a:blipFill>
                <a:blip r:embed="rId1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422267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2BF325EE-4134-04D4-9D59-F58A13E35C8D}"/>
              </a:ext>
            </a:extLst>
          </p:cNvPr>
          <p:cNvSpPr txBox="1"/>
          <p:nvPr/>
        </p:nvSpPr>
        <p:spPr>
          <a:xfrm>
            <a:off x="0" y="0"/>
            <a:ext cx="12192000" cy="584775"/>
          </a:xfrm>
          <a:prstGeom prst="rect">
            <a:avLst/>
          </a:prstGeom>
          <a:solidFill>
            <a:schemeClr val="accent4">
              <a:lumMod val="20000"/>
              <a:lumOff val="80000"/>
            </a:schemeClr>
          </a:solidFill>
        </p:spPr>
        <p:txBody>
          <a:bodyPr wrap="square" rtlCol="0">
            <a:spAutoFit/>
          </a:bodyPr>
          <a:lstStyle/>
          <a:p>
            <a:r>
              <a:rPr lang="en-US" sz="3200" dirty="0">
                <a:latin typeface="Cambria" panose="02040503050406030204" pitchFamily="18" charset="0"/>
              </a:rPr>
              <a:t>Simulation Process – Entry angle generation code</a:t>
            </a:r>
          </a:p>
        </p:txBody>
      </p:sp>
      <p:sp>
        <p:nvSpPr>
          <p:cNvPr id="3" name="ZoneTexte 2">
            <a:extLst>
              <a:ext uri="{FF2B5EF4-FFF2-40B4-BE49-F238E27FC236}">
                <a16:creationId xmlns:a16="http://schemas.microsoft.com/office/drawing/2014/main" id="{0D6E6612-D894-3745-3DEC-ED86EB4680E7}"/>
              </a:ext>
            </a:extLst>
          </p:cNvPr>
          <p:cNvSpPr txBox="1"/>
          <p:nvPr/>
        </p:nvSpPr>
        <p:spPr>
          <a:xfrm>
            <a:off x="147083" y="659446"/>
            <a:ext cx="11897834" cy="3416320"/>
          </a:xfrm>
          <a:prstGeom prst="rect">
            <a:avLst/>
          </a:prstGeom>
          <a:noFill/>
        </p:spPr>
        <p:txBody>
          <a:bodyPr wrap="square" rtlCol="0">
            <a:spAutoFit/>
          </a:bodyPr>
          <a:lstStyle/>
          <a:p>
            <a:r>
              <a:rPr lang="en-US" dirty="0">
                <a:latin typeface="Cambria" panose="02040503050406030204" pitchFamily="18" charset="0"/>
              </a:rPr>
              <a:t>This step is done in the code by a separate function “</a:t>
            </a:r>
            <a:r>
              <a:rPr lang="en-US" i="1" dirty="0">
                <a:effectLst/>
                <a:latin typeface="Cambria" panose="02040503050406030204" pitchFamily="18" charset="0"/>
                <a:ea typeface="MS Gothic" panose="020B0609070205080204" pitchFamily="49" charset="-128"/>
              </a:rPr>
              <a:t>sample_from_slits”</a:t>
            </a:r>
            <a:r>
              <a:rPr lang="en-US" i="1" dirty="0">
                <a:latin typeface="Cambria" panose="02040503050406030204" pitchFamily="18" charset="0"/>
                <a:ea typeface="MS Gothic" panose="020B0609070205080204" pitchFamily="49" charset="-128"/>
              </a:rPr>
              <a:t>, </a:t>
            </a:r>
            <a:r>
              <a:rPr lang="en-US" dirty="0">
                <a:latin typeface="Cambria" panose="02040503050406030204" pitchFamily="18" charset="0"/>
                <a:ea typeface="MS Gothic" panose="020B0609070205080204" pitchFamily="49" charset="-128"/>
              </a:rPr>
              <a:t>which accepts the following inputs</a:t>
            </a:r>
            <a:r>
              <a:rPr lang="en-US" i="1" dirty="0">
                <a:latin typeface="Cambria" panose="02040503050406030204" pitchFamily="18" charset="0"/>
                <a:ea typeface="MS Gothic" panose="020B0609070205080204" pitchFamily="49" charset="-128"/>
              </a:rPr>
              <a:t>:</a:t>
            </a:r>
            <a:endParaRPr lang="en-US" dirty="0">
              <a:latin typeface="Cambria" panose="02040503050406030204" pitchFamily="18" charset="0"/>
            </a:endParaRPr>
          </a:p>
          <a:p>
            <a:pPr marL="342900" indent="-342900">
              <a:buAutoNum type="arabicPeriod"/>
            </a:pPr>
            <a:r>
              <a:rPr lang="en-US" dirty="0">
                <a:latin typeface="Cambria" panose="02040503050406030204" pitchFamily="18" charset="0"/>
              </a:rPr>
              <a:t>“random_seed” : The randomization seed to be used for the randomization process</a:t>
            </a:r>
          </a:p>
          <a:p>
            <a:pPr marL="342900" indent="-342900">
              <a:buAutoNum type="arabicPeriod"/>
            </a:pPr>
            <a:r>
              <a:rPr lang="en-US" dirty="0">
                <a:latin typeface="Cambria" panose="02040503050406030204" pitchFamily="18" charset="0"/>
              </a:rPr>
              <a:t>“sl1_x”, “sl1_y”, “sl2_x”, “sl2_y” : The half lengths of slit 1 x, y axes and slit 2 x, y axes, respectively (in centimeters).</a:t>
            </a:r>
          </a:p>
          <a:p>
            <a:pPr marL="342900" indent="-342900">
              <a:buAutoNum type="arabicPeriod"/>
            </a:pPr>
            <a:r>
              <a:rPr lang="en-US" dirty="0">
                <a:latin typeface="Cambria" panose="02040503050406030204" pitchFamily="18" charset="0"/>
              </a:rPr>
              <a:t>“slit_distance” : The distance between the two slits (in centimeters)</a:t>
            </a:r>
          </a:p>
          <a:p>
            <a:pPr marL="342900" indent="-342900">
              <a:buAutoNum type="arabicPeriod"/>
            </a:pPr>
            <a:r>
              <a:rPr lang="en-US" dirty="0">
                <a:latin typeface="Cambria" panose="02040503050406030204" pitchFamily="18" charset="0"/>
              </a:rPr>
              <a:t>“sampling” : The number of X-ray incidents to be generated at once. </a:t>
            </a:r>
          </a:p>
          <a:p>
            <a:endParaRPr lang="en-US" dirty="0">
              <a:latin typeface="Cambria" panose="02040503050406030204" pitchFamily="18" charset="0"/>
            </a:endParaRPr>
          </a:p>
          <a:p>
            <a:r>
              <a:rPr lang="en-US" dirty="0">
                <a:latin typeface="Cambria" panose="02040503050406030204" pitchFamily="18" charset="0"/>
              </a:rPr>
              <a:t>From these inputs, the function starts by generating uniformly the random slit positions. Here the ”uniform” method of NumPy is used to ensure the spaces between the slits are simulated as continuous. </a:t>
            </a:r>
          </a:p>
          <a:p>
            <a:endParaRPr lang="en-US" dirty="0">
              <a:latin typeface="Cambria" panose="02040503050406030204" pitchFamily="18" charset="0"/>
            </a:endParaRPr>
          </a:p>
          <a:p>
            <a:r>
              <a:rPr lang="en-US" dirty="0">
                <a:latin typeface="Cambria" panose="02040503050406030204" pitchFamily="18" charset="0"/>
              </a:rPr>
              <a:t> </a:t>
            </a:r>
          </a:p>
          <a:p>
            <a:endParaRPr lang="en-US" dirty="0">
              <a:latin typeface="Cambria" panose="02040503050406030204" pitchFamily="18" charset="0"/>
            </a:endParaRPr>
          </a:p>
          <a:p>
            <a:endParaRPr lang="en-US" dirty="0">
              <a:latin typeface="Cambria" panose="02040503050406030204" pitchFamily="18" charset="0"/>
            </a:endParaRPr>
          </a:p>
        </p:txBody>
      </p:sp>
      <p:pic>
        <p:nvPicPr>
          <p:cNvPr id="6" name="Image 5">
            <a:extLst>
              <a:ext uri="{FF2B5EF4-FFF2-40B4-BE49-F238E27FC236}">
                <a16:creationId xmlns:a16="http://schemas.microsoft.com/office/drawing/2014/main" id="{E530DFED-C4ED-D64F-9716-C5B5B3DB6B48}"/>
              </a:ext>
            </a:extLst>
          </p:cNvPr>
          <p:cNvPicPr>
            <a:picLocks noChangeAspect="1"/>
          </p:cNvPicPr>
          <p:nvPr/>
        </p:nvPicPr>
        <p:blipFill>
          <a:blip r:embed="rId3"/>
          <a:stretch>
            <a:fillRect/>
          </a:stretch>
        </p:blipFill>
        <p:spPr>
          <a:xfrm>
            <a:off x="3721100" y="3007437"/>
            <a:ext cx="4749800" cy="1143000"/>
          </a:xfrm>
          <a:prstGeom prst="rect">
            <a:avLst/>
          </a:prstGeom>
        </p:spPr>
      </p:pic>
      <p:sp>
        <p:nvSpPr>
          <p:cNvPr id="8" name="ZoneTexte 7">
            <a:extLst>
              <a:ext uri="{FF2B5EF4-FFF2-40B4-BE49-F238E27FC236}">
                <a16:creationId xmlns:a16="http://schemas.microsoft.com/office/drawing/2014/main" id="{E91BDDF5-5553-ACF9-FE30-BA4DBB0FFF8B}"/>
              </a:ext>
            </a:extLst>
          </p:cNvPr>
          <p:cNvSpPr txBox="1"/>
          <p:nvPr/>
        </p:nvSpPr>
        <p:spPr>
          <a:xfrm>
            <a:off x="147082" y="4295553"/>
            <a:ext cx="9762461" cy="369332"/>
          </a:xfrm>
          <a:prstGeom prst="rect">
            <a:avLst/>
          </a:prstGeom>
          <a:noFill/>
        </p:spPr>
        <p:txBody>
          <a:bodyPr wrap="square" rtlCol="0">
            <a:spAutoFit/>
          </a:bodyPr>
          <a:lstStyle/>
          <a:p>
            <a:r>
              <a:rPr lang="en-US" dirty="0">
                <a:latin typeface="Cambria" panose="02040503050406030204" pitchFamily="18" charset="0"/>
              </a:rPr>
              <a:t>From here, the angles are calculated as shown in the previous slide:</a:t>
            </a:r>
          </a:p>
        </p:txBody>
      </p:sp>
      <p:pic>
        <p:nvPicPr>
          <p:cNvPr id="9" name="Image 8">
            <a:extLst>
              <a:ext uri="{FF2B5EF4-FFF2-40B4-BE49-F238E27FC236}">
                <a16:creationId xmlns:a16="http://schemas.microsoft.com/office/drawing/2014/main" id="{F85D51E3-AD0D-0F45-0C43-51F25F09888E}"/>
              </a:ext>
            </a:extLst>
          </p:cNvPr>
          <p:cNvPicPr>
            <a:picLocks noChangeAspect="1"/>
          </p:cNvPicPr>
          <p:nvPr/>
        </p:nvPicPr>
        <p:blipFill>
          <a:blip r:embed="rId4"/>
          <a:stretch>
            <a:fillRect/>
          </a:stretch>
        </p:blipFill>
        <p:spPr>
          <a:xfrm>
            <a:off x="2657843" y="4782431"/>
            <a:ext cx="7251700" cy="584200"/>
          </a:xfrm>
          <a:prstGeom prst="rect">
            <a:avLst/>
          </a:prstGeom>
        </p:spPr>
      </p:pic>
      <mc:AlternateContent xmlns:mc="http://schemas.openxmlformats.org/markup-compatibility/2006" xmlns:a14="http://schemas.microsoft.com/office/drawing/2010/main">
        <mc:Choice Requires="a14">
          <p:sp>
            <p:nvSpPr>
              <p:cNvPr id="10" name="ZoneTexte 9">
                <a:extLst>
                  <a:ext uri="{FF2B5EF4-FFF2-40B4-BE49-F238E27FC236}">
                    <a16:creationId xmlns:a16="http://schemas.microsoft.com/office/drawing/2014/main" id="{E6CE0794-D883-5564-7739-6AC3154DD913}"/>
                  </a:ext>
                </a:extLst>
              </p:cNvPr>
              <p:cNvSpPr txBox="1"/>
              <p:nvPr/>
            </p:nvSpPr>
            <p:spPr>
              <a:xfrm>
                <a:off x="147081" y="5492589"/>
                <a:ext cx="11559366" cy="646331"/>
              </a:xfrm>
              <a:prstGeom prst="rect">
                <a:avLst/>
              </a:prstGeom>
              <a:noFill/>
            </p:spPr>
            <p:txBody>
              <a:bodyPr wrap="square" rtlCol="0">
                <a:spAutoFit/>
              </a:bodyPr>
              <a:lstStyle/>
              <a:p>
                <a:r>
                  <a:rPr lang="en-US" dirty="0">
                    <a:latin typeface="Cambria" panose="02040503050406030204" pitchFamily="18" charset="0"/>
                  </a:rPr>
                  <a:t>Note that  “np.mod” is used to normalize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𝜒</m:t>
                        </m:r>
                      </m:e>
                      <m:sub>
                        <m:r>
                          <a:rPr lang="en-US" b="0" i="1" smtClean="0">
                            <a:latin typeface="Cambria Math" panose="02040503050406030204" pitchFamily="18" charset="0"/>
                          </a:rPr>
                          <m:t>𝑖𝑛</m:t>
                        </m:r>
                      </m:sub>
                    </m:sSub>
                  </m:oMath>
                </a14:m>
                <a:r>
                  <a:rPr lang="en-US" dirty="0">
                    <a:latin typeface="Cambria" panose="02040503050406030204" pitchFamily="18" charset="0"/>
                  </a:rPr>
                  <a:t> angles to be in the range of </a:t>
                </a:r>
                <a14:m>
                  <m:oMath xmlns:m="http://schemas.openxmlformats.org/officeDocument/2006/math">
                    <m:r>
                      <a:rPr lang="en-US" b="0" i="1" smtClean="0">
                        <a:latin typeface="Cambria Math" panose="02040503050406030204" pitchFamily="18" charset="0"/>
                      </a:rPr>
                      <m:t>[0, 2</m:t>
                    </m:r>
                    <m:r>
                      <a:rPr lang="en-US" b="0" i="1" smtClean="0">
                        <a:latin typeface="Cambria Math" panose="02040503050406030204" pitchFamily="18" charset="0"/>
                      </a:rPr>
                      <m:t>𝜋</m:t>
                    </m:r>
                    <m:r>
                      <a:rPr lang="en-US" b="0" i="1" smtClean="0">
                        <a:latin typeface="Cambria Math" panose="02040503050406030204" pitchFamily="18" charset="0"/>
                      </a:rPr>
                      <m:t>]</m:t>
                    </m:r>
                  </m:oMath>
                </a14:m>
                <a:r>
                  <a:rPr lang="en-US" dirty="0">
                    <a:latin typeface="Cambria" panose="02040503050406030204" pitchFamily="18" charset="0"/>
                  </a:rPr>
                  <a:t>, which will be important in further calculations.   </a:t>
                </a:r>
              </a:p>
            </p:txBody>
          </p:sp>
        </mc:Choice>
        <mc:Fallback xmlns="">
          <p:sp>
            <p:nvSpPr>
              <p:cNvPr id="10" name="ZoneTexte 9">
                <a:extLst>
                  <a:ext uri="{FF2B5EF4-FFF2-40B4-BE49-F238E27FC236}">
                    <a16:creationId xmlns:a16="http://schemas.microsoft.com/office/drawing/2014/main" id="{E6CE0794-D883-5564-7739-6AC3154DD913}"/>
                  </a:ext>
                </a:extLst>
              </p:cNvPr>
              <p:cNvSpPr txBox="1">
                <a:spLocks noRot="1" noChangeAspect="1" noMove="1" noResize="1" noEditPoints="1" noAdjustHandles="1" noChangeArrowheads="1" noChangeShapeType="1" noTextEdit="1"/>
              </p:cNvSpPr>
              <p:nvPr/>
            </p:nvSpPr>
            <p:spPr>
              <a:xfrm>
                <a:off x="147081" y="5492589"/>
                <a:ext cx="11559366" cy="646331"/>
              </a:xfrm>
              <a:prstGeom prst="rect">
                <a:avLst/>
              </a:prstGeom>
              <a:blipFill>
                <a:blip r:embed="rId5"/>
                <a:stretch>
                  <a:fillRect l="-439" t="-3846" b="-13462"/>
                </a:stretch>
              </a:blipFill>
            </p:spPr>
            <p:txBody>
              <a:bodyPr/>
              <a:lstStyle/>
              <a:p>
                <a:r>
                  <a:rPr lang="en-US">
                    <a:noFill/>
                  </a:rPr>
                  <a:t> </a:t>
                </a:r>
              </a:p>
            </p:txBody>
          </p:sp>
        </mc:Fallback>
      </mc:AlternateContent>
      <p:sp>
        <p:nvSpPr>
          <p:cNvPr id="4" name="ZoneTexte 3">
            <a:extLst>
              <a:ext uri="{FF2B5EF4-FFF2-40B4-BE49-F238E27FC236}">
                <a16:creationId xmlns:a16="http://schemas.microsoft.com/office/drawing/2014/main" id="{8B31FEF9-3D93-A576-2223-D21F6A725817}"/>
              </a:ext>
            </a:extLst>
          </p:cNvPr>
          <p:cNvSpPr txBox="1"/>
          <p:nvPr/>
        </p:nvSpPr>
        <p:spPr>
          <a:xfrm>
            <a:off x="147081" y="6239091"/>
            <a:ext cx="11559366" cy="369332"/>
          </a:xfrm>
          <a:prstGeom prst="rect">
            <a:avLst/>
          </a:prstGeom>
          <a:solidFill>
            <a:schemeClr val="bg2"/>
          </a:solidFill>
        </p:spPr>
        <p:txBody>
          <a:bodyPr wrap="square" rtlCol="0">
            <a:spAutoFit/>
          </a:bodyPr>
          <a:lstStyle/>
          <a:p>
            <a:r>
              <a:rPr lang="en-US" dirty="0">
                <a:latin typeface="Cambria" panose="02040503050406030204" pitchFamily="18" charset="0"/>
              </a:rPr>
              <a:t>TO DO: add a beam profile to the randomization </a:t>
            </a:r>
          </a:p>
        </p:txBody>
      </p:sp>
    </p:spTree>
    <p:extLst>
      <p:ext uri="{BB962C8B-B14F-4D97-AF65-F5344CB8AC3E}">
        <p14:creationId xmlns:p14="http://schemas.microsoft.com/office/powerpoint/2010/main" val="5936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A96E1387-9371-FABD-E946-5C486D2AFB4D}"/>
              </a:ext>
            </a:extLst>
          </p:cNvPr>
          <p:cNvSpPr txBox="1"/>
          <p:nvPr/>
        </p:nvSpPr>
        <p:spPr>
          <a:xfrm>
            <a:off x="0" y="0"/>
            <a:ext cx="12192000" cy="584775"/>
          </a:xfrm>
          <a:prstGeom prst="rect">
            <a:avLst/>
          </a:prstGeom>
          <a:solidFill>
            <a:schemeClr val="accent4">
              <a:lumMod val="20000"/>
              <a:lumOff val="80000"/>
            </a:schemeClr>
          </a:solidFill>
        </p:spPr>
        <p:txBody>
          <a:bodyPr wrap="square" rtlCol="0">
            <a:spAutoFit/>
          </a:bodyPr>
          <a:lstStyle/>
          <a:p>
            <a:r>
              <a:rPr lang="en-US" sz="3200" dirty="0">
                <a:latin typeface="Cambria" panose="02040503050406030204" pitchFamily="18" charset="0"/>
              </a:rPr>
              <a:t>Simulation Process – Exit angle generation</a:t>
            </a:r>
          </a:p>
        </p:txBody>
      </p:sp>
      <mc:AlternateContent xmlns:mc="http://schemas.openxmlformats.org/markup-compatibility/2006">
        <mc:Choice xmlns:a14="http://schemas.microsoft.com/office/drawing/2010/main" Requires="a14">
          <p:sp>
            <p:nvSpPr>
              <p:cNvPr id="3" name="ZoneTexte 2">
                <a:extLst>
                  <a:ext uri="{FF2B5EF4-FFF2-40B4-BE49-F238E27FC236}">
                    <a16:creationId xmlns:a16="http://schemas.microsoft.com/office/drawing/2014/main" id="{CD28F81B-AD2A-4D05-9F7D-C0739446E0EE}"/>
                  </a:ext>
                </a:extLst>
              </p:cNvPr>
              <p:cNvSpPr txBox="1"/>
              <p:nvPr/>
            </p:nvSpPr>
            <p:spPr>
              <a:xfrm>
                <a:off x="147082" y="659446"/>
                <a:ext cx="11772015" cy="6199005"/>
              </a:xfrm>
              <a:prstGeom prst="rect">
                <a:avLst/>
              </a:prstGeom>
              <a:noFill/>
            </p:spPr>
            <p:txBody>
              <a:bodyPr wrap="square" rtlCol="0">
                <a:spAutoFit/>
              </a:bodyPr>
              <a:lstStyle/>
              <a:p>
                <a:r>
                  <a:rPr lang="en-US" dirty="0">
                    <a:latin typeface="Cambria" panose="02040503050406030204" pitchFamily="18" charset="0"/>
                  </a:rPr>
                  <a:t>The exit angle of the X-ray is generated using the chosen form factor of the sample. </a:t>
                </a:r>
                <a:br>
                  <a:rPr lang="en-US" dirty="0">
                    <a:latin typeface="Cambria" panose="02040503050406030204" pitchFamily="18" charset="0"/>
                  </a:rPr>
                </a:br>
                <a:r>
                  <a:rPr lang="en-US" dirty="0">
                    <a:latin typeface="Cambria" panose="02040503050406030204" pitchFamily="18" charset="0"/>
                  </a:rPr>
                  <a:t>To ensure that all possible exit angles are continuous, this step is done by a uniform sampling over the inverse cumulative distribution of the exit angles (inverse transform sampling)</a:t>
                </a:r>
              </a:p>
              <a:p>
                <a:endParaRPr lang="en-US" dirty="0">
                  <a:latin typeface="Cambria" panose="02040503050406030204" pitchFamily="18" charset="0"/>
                </a:endParaRPr>
              </a:p>
              <a:p>
                <a:r>
                  <a:rPr lang="en-US" dirty="0">
                    <a:latin typeface="Cambria" panose="02040503050406030204" pitchFamily="18" charset="0"/>
                  </a:rPr>
                  <a:t> Assuming a normalized form factor </a:t>
                </a:r>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oMath>
                </a14:m>
                <a:r>
                  <a:rPr lang="en-US" dirty="0">
                    <a:latin typeface="Cambria" panose="02040503050406030204" pitchFamily="18" charset="0"/>
                  </a:rPr>
                  <a:t>, its cumulative distribution is then given by: </a:t>
                </a:r>
              </a:p>
              <a:p>
                <a:endParaRPr lang="en-US" dirty="0">
                  <a:latin typeface="Cambria"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𝐶𝐷𝐹</m:t>
                      </m:r>
                      <m:d>
                        <m:dPr>
                          <m:ctrlPr>
                            <a:rPr lang="en-US" b="0" i="1" smtClean="0">
                              <a:latin typeface="Cambria Math" panose="02040503050406030204" pitchFamily="18" charset="0"/>
                            </a:rPr>
                          </m:ctrlPr>
                        </m:dPr>
                        <m:e>
                          <m:r>
                            <a:rPr lang="en-US" b="0" i="1" smtClean="0">
                              <a:latin typeface="Cambria Math" panose="02040503050406030204" pitchFamily="18" charset="0"/>
                            </a:rPr>
                            <m:t>𝑞</m:t>
                          </m:r>
                        </m:e>
                      </m:d>
                      <m:r>
                        <a:rPr lang="en-US" b="0" i="1" smtClean="0">
                          <a:latin typeface="Cambria Math" panose="02040503050406030204" pitchFamily="18" charset="0"/>
                        </a:rPr>
                        <m:t>= </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𝑞</m:t>
                          </m:r>
                        </m:sup>
                        <m:e>
                          <m:r>
                            <a:rPr lang="en-US" b="0" i="1" smtClean="0">
                              <a:latin typeface="Cambria Math" panose="02040503050406030204" pitchFamily="18" charset="0"/>
                            </a:rPr>
                            <m:t>𝑑</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𝑞</m:t>
                              </m:r>
                            </m:e>
                            <m:sup>
                              <m:r>
                                <a:rPr lang="en-US" b="0" i="1" smtClean="0">
                                  <a:latin typeface="Cambria Math" panose="02040503050406030204" pitchFamily="18" charset="0"/>
                                </a:rPr>
                                <m:t>′</m:t>
                              </m:r>
                            </m:sup>
                          </m:sSup>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𝑞</m:t>
                              </m:r>
                              <m:r>
                                <a:rPr lang="en-US" b="0" i="1" smtClean="0">
                                  <a:latin typeface="Cambria Math" panose="02040503050406030204" pitchFamily="18" charset="0"/>
                                </a:rPr>
                                <m:t>′</m:t>
                              </m:r>
                            </m:e>
                          </m:d>
                        </m:e>
                      </m:nary>
                    </m:oMath>
                  </m:oMathPara>
                </a14:m>
                <a:endParaRPr lang="en-US" dirty="0">
                  <a:latin typeface="Cambria" panose="02040503050406030204" pitchFamily="18" charset="0"/>
                </a:endParaRPr>
              </a:p>
              <a:p>
                <a:r>
                  <a:rPr lang="en-US" dirty="0">
                    <a:latin typeface="Cambria" panose="02040503050406030204" pitchFamily="18" charset="0"/>
                  </a:rPr>
                  <a:t>This is implemented in the code by using the cumulative trapezoid integration method of SciPy. </a:t>
                </a:r>
              </a:p>
              <a:p>
                <a:endParaRPr lang="en-US" dirty="0">
                  <a:latin typeface="Cambria" panose="02040503050406030204" pitchFamily="18" charset="0"/>
                </a:endParaRPr>
              </a:p>
              <a:p>
                <a:r>
                  <a:rPr lang="en-US" dirty="0">
                    <a:latin typeface="Cambria" panose="02040503050406030204" pitchFamily="18" charset="0"/>
                  </a:rPr>
                  <a:t>We then uniformly choose a random number </a:t>
                </a:r>
                <a14:m>
                  <m:oMath xmlns:m="http://schemas.openxmlformats.org/officeDocument/2006/math">
                    <m:r>
                      <a:rPr lang="en-US" b="0" i="1" smtClean="0">
                        <a:latin typeface="Cambria Math" panose="02040503050406030204" pitchFamily="18" charset="0"/>
                      </a:rPr>
                      <m:t>𝑝</m:t>
                    </m:r>
                  </m:oMath>
                </a14:m>
                <a:r>
                  <a:rPr lang="en-US" dirty="0">
                    <a:latin typeface="Cambria" panose="02040503050406030204" pitchFamily="18" charset="0"/>
                  </a:rPr>
                  <a:t> within the range of [0,1], from which our random </a:t>
                </a:r>
                <a14:m>
                  <m:oMath xmlns:m="http://schemas.openxmlformats.org/officeDocument/2006/math">
                    <m:r>
                      <a:rPr lang="en-US" b="0" i="1" smtClean="0">
                        <a:latin typeface="Cambria Math" panose="02040503050406030204" pitchFamily="18" charset="0"/>
                      </a:rPr>
                      <m:t>𝑞</m:t>
                    </m:r>
                  </m:oMath>
                </a14:m>
                <a:r>
                  <a:rPr lang="en-US" dirty="0">
                    <a:latin typeface="Cambria" panose="02040503050406030204" pitchFamily="18" charset="0"/>
                  </a:rPr>
                  <a:t> is then given by:</a:t>
                </a:r>
              </a:p>
              <a:p>
                <a:endParaRPr lang="en-US" dirty="0">
                  <a:latin typeface="Cambria"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𝐶𝐷</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−1</m:t>
                          </m:r>
                        </m:sup>
                      </m:sSup>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oMath>
                  </m:oMathPara>
                </a14:m>
                <a:endParaRPr lang="en-US" dirty="0">
                  <a:latin typeface="Cambria" panose="02040503050406030204" pitchFamily="18" charset="0"/>
                </a:endParaRPr>
              </a:p>
              <a:p>
                <a:endParaRPr lang="en-US" dirty="0">
                  <a:latin typeface="Cambria" panose="02040503050406030204" pitchFamily="18" charset="0"/>
                </a:endParaRPr>
              </a:p>
              <a:p>
                <a:r>
                  <a:rPr lang="en-US" dirty="0">
                    <a:latin typeface="Cambria" panose="02040503050406030204" pitchFamily="18" charset="0"/>
                  </a:rPr>
                  <a:t>The exit angle </a:t>
                </a:r>
                <a14:m>
                  <m:oMath xmlns:m="http://schemas.openxmlformats.org/officeDocument/2006/math">
                    <m:r>
                      <a:rPr lang="en-US" b="0" i="1" smtClean="0">
                        <a:latin typeface="Cambria Math" panose="02040503050406030204" pitchFamily="18" charset="0"/>
                      </a:rPr>
                      <m:t>𝛿𝜃</m:t>
                    </m:r>
                  </m:oMath>
                </a14:m>
                <a:r>
                  <a:rPr lang="en-US" dirty="0">
                    <a:latin typeface="Cambria" panose="02040503050406030204" pitchFamily="18" charset="0"/>
                  </a:rPr>
                  <a:t> can then be calculated by:</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𝛿𝜃</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asin</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𝑞</m:t>
                                  </m:r>
                                </m:num>
                                <m:den>
                                  <m:r>
                                    <a:rPr lang="en-US" b="0" i="1" smtClean="0">
                                      <a:latin typeface="Cambria Math" panose="02040503050406030204" pitchFamily="18" charset="0"/>
                                    </a:rPr>
                                    <m:t>2</m:t>
                                  </m:r>
                                  <m:r>
                                    <a:rPr lang="en-US" b="0" i="1" smtClean="0">
                                      <a:latin typeface="Cambria Math" panose="02040503050406030204" pitchFamily="18" charset="0"/>
                                    </a:rPr>
                                    <m:t>𝑘</m:t>
                                  </m:r>
                                </m:den>
                              </m:f>
                            </m:e>
                          </m:d>
                        </m:e>
                      </m:func>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r>
                            <a:rPr lang="en-US" b="0" i="1" smtClean="0">
                              <a:latin typeface="Cambria Math" panose="02040503050406030204" pitchFamily="18" charset="0"/>
                            </a:rPr>
                            <m:t>𝜋</m:t>
                          </m:r>
                        </m:num>
                        <m:den>
                          <m:r>
                            <a:rPr lang="en-US" b="0" i="1" smtClean="0">
                              <a:latin typeface="Cambria Math" panose="02040503050406030204" pitchFamily="18" charset="0"/>
                            </a:rPr>
                            <m:t>𝜆</m:t>
                          </m:r>
                        </m:den>
                      </m:f>
                    </m:oMath>
                  </m:oMathPara>
                </a14:m>
                <a:endParaRPr lang="en-US" dirty="0">
                  <a:latin typeface="Cambria" panose="02040503050406030204" pitchFamily="18" charset="0"/>
                </a:endParaRPr>
              </a:p>
              <a:p>
                <a:endParaRPr lang="en-US" dirty="0">
                  <a:latin typeface="Cambria" panose="02040503050406030204" pitchFamily="18" charset="0"/>
                </a:endParaRPr>
              </a:p>
              <a:p>
                <a:r>
                  <a:rPr lang="en-US" dirty="0">
                    <a:latin typeface="Cambria" panose="02040503050406030204" pitchFamily="18" charset="0"/>
                  </a:rPr>
                  <a:t>Finally, the azimuthal exit angle </a:t>
                </a:r>
                <a14:m>
                  <m:oMath xmlns:m="http://schemas.openxmlformats.org/officeDocument/2006/math">
                    <m:r>
                      <a:rPr lang="en-US" b="0" i="1" smtClean="0">
                        <a:latin typeface="Cambria Math" panose="02040503050406030204" pitchFamily="18" charset="0"/>
                      </a:rPr>
                      <m:t>𝛿𝜒</m:t>
                    </m:r>
                  </m:oMath>
                </a14:m>
                <a:r>
                  <a:rPr lang="en-US" dirty="0">
                    <a:latin typeface="Cambria" panose="02040503050406030204" pitchFamily="18" charset="0"/>
                  </a:rPr>
                  <a:t> is generated uniformly over the range of </a:t>
                </a:r>
                <a14:m>
                  <m:oMath xmlns:m="http://schemas.openxmlformats.org/officeDocument/2006/math">
                    <m:r>
                      <a:rPr lang="en-US" b="0" i="1" smtClean="0">
                        <a:latin typeface="Cambria Math" panose="02040503050406030204" pitchFamily="18" charset="0"/>
                      </a:rPr>
                      <m:t>[0, 2</m:t>
                    </m:r>
                    <m:r>
                      <a:rPr lang="en-US" b="0" i="1" smtClean="0">
                        <a:latin typeface="Cambria Math" panose="02040503050406030204" pitchFamily="18" charset="0"/>
                      </a:rPr>
                      <m:t>𝜋</m:t>
                    </m:r>
                    <m:r>
                      <a:rPr lang="en-US" b="0" i="1" smtClean="0">
                        <a:latin typeface="Cambria Math" panose="02040503050406030204" pitchFamily="18" charset="0"/>
                      </a:rPr>
                      <m:t>]</m:t>
                    </m:r>
                  </m:oMath>
                </a14:m>
                <a:r>
                  <a:rPr lang="en-US" dirty="0">
                    <a:latin typeface="Cambria" panose="02040503050406030204" pitchFamily="18" charset="0"/>
                  </a:rPr>
                  <a:t>.</a:t>
                </a:r>
              </a:p>
              <a:p>
                <a:endParaRPr lang="en-US" dirty="0">
                  <a:latin typeface="Cambria" panose="02040503050406030204" pitchFamily="18" charset="0"/>
                </a:endParaRPr>
              </a:p>
              <a:p>
                <a:r>
                  <a:rPr lang="en-US" dirty="0">
                    <a:latin typeface="Cambria" panose="02040503050406030204" pitchFamily="18" charset="0"/>
                  </a:rPr>
                  <a:t> </a:t>
                </a:r>
              </a:p>
              <a:p>
                <a:endParaRPr lang="en-US" dirty="0">
                  <a:latin typeface="Cambria" panose="02040503050406030204" pitchFamily="18" charset="0"/>
                </a:endParaRPr>
              </a:p>
            </p:txBody>
          </p:sp>
        </mc:Choice>
        <mc:Fallback>
          <p:sp>
            <p:nvSpPr>
              <p:cNvPr id="3" name="ZoneTexte 2">
                <a:extLst>
                  <a:ext uri="{FF2B5EF4-FFF2-40B4-BE49-F238E27FC236}">
                    <a16:creationId xmlns:a16="http://schemas.microsoft.com/office/drawing/2014/main" id="{CD28F81B-AD2A-4D05-9F7D-C0739446E0EE}"/>
                  </a:ext>
                </a:extLst>
              </p:cNvPr>
              <p:cNvSpPr txBox="1">
                <a:spLocks noRot="1" noChangeAspect="1" noMove="1" noResize="1" noEditPoints="1" noAdjustHandles="1" noChangeArrowheads="1" noChangeShapeType="1" noTextEdit="1"/>
              </p:cNvSpPr>
              <p:nvPr/>
            </p:nvSpPr>
            <p:spPr>
              <a:xfrm>
                <a:off x="147082" y="659446"/>
                <a:ext cx="11772015" cy="6199005"/>
              </a:xfrm>
              <a:prstGeom prst="rect">
                <a:avLst/>
              </a:prstGeom>
              <a:blipFill>
                <a:blip r:embed="rId2"/>
                <a:stretch>
                  <a:fillRect l="-431" t="-409"/>
                </a:stretch>
              </a:blipFill>
            </p:spPr>
            <p:txBody>
              <a:bodyPr/>
              <a:lstStyle/>
              <a:p>
                <a:r>
                  <a:rPr lang="en-US">
                    <a:noFill/>
                  </a:rPr>
                  <a:t> </a:t>
                </a:r>
              </a:p>
            </p:txBody>
          </p:sp>
        </mc:Fallback>
      </mc:AlternateContent>
      <p:sp>
        <p:nvSpPr>
          <p:cNvPr id="4" name="ZoneTexte 3">
            <a:extLst>
              <a:ext uri="{FF2B5EF4-FFF2-40B4-BE49-F238E27FC236}">
                <a16:creationId xmlns:a16="http://schemas.microsoft.com/office/drawing/2014/main" id="{D77D1201-F38B-19C2-0F11-588FCFC47394}"/>
              </a:ext>
            </a:extLst>
          </p:cNvPr>
          <p:cNvSpPr txBox="1"/>
          <p:nvPr/>
        </p:nvSpPr>
        <p:spPr>
          <a:xfrm>
            <a:off x="8697433" y="2115879"/>
            <a:ext cx="2700676" cy="369332"/>
          </a:xfrm>
          <a:prstGeom prst="rect">
            <a:avLst/>
          </a:prstGeom>
          <a:noFill/>
        </p:spPr>
        <p:txBody>
          <a:bodyPr wrap="none" rtlCol="0">
            <a:spAutoFit/>
          </a:bodyPr>
          <a:lstStyle/>
          <a:p>
            <a:r>
              <a:rPr lang="en-US" dirty="0"/>
              <a:t>add drawing for exit angle</a:t>
            </a:r>
          </a:p>
        </p:txBody>
      </p:sp>
    </p:spTree>
    <p:extLst>
      <p:ext uri="{BB962C8B-B14F-4D97-AF65-F5344CB8AC3E}">
        <p14:creationId xmlns:p14="http://schemas.microsoft.com/office/powerpoint/2010/main" val="4041051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FCF11-696A-8877-9A2F-734B74EB5783}"/>
            </a:ext>
          </a:extLst>
        </p:cNvPr>
        <p:cNvGrpSpPr/>
        <p:nvPr/>
      </p:nvGrpSpPr>
      <p:grpSpPr>
        <a:xfrm>
          <a:off x="0" y="0"/>
          <a:ext cx="0" cy="0"/>
          <a:chOff x="0" y="0"/>
          <a:chExt cx="0" cy="0"/>
        </a:xfrm>
      </p:grpSpPr>
      <p:sp>
        <p:nvSpPr>
          <p:cNvPr id="2" name="ZoneTexte 1">
            <a:extLst>
              <a:ext uri="{FF2B5EF4-FFF2-40B4-BE49-F238E27FC236}">
                <a16:creationId xmlns:a16="http://schemas.microsoft.com/office/drawing/2014/main" id="{D2B788EE-956A-3B21-63E0-0DA6B54BA844}"/>
              </a:ext>
            </a:extLst>
          </p:cNvPr>
          <p:cNvSpPr txBox="1"/>
          <p:nvPr/>
        </p:nvSpPr>
        <p:spPr>
          <a:xfrm>
            <a:off x="0" y="0"/>
            <a:ext cx="12192000" cy="584775"/>
          </a:xfrm>
          <a:prstGeom prst="rect">
            <a:avLst/>
          </a:prstGeom>
          <a:solidFill>
            <a:schemeClr val="accent4">
              <a:lumMod val="20000"/>
              <a:lumOff val="80000"/>
            </a:schemeClr>
          </a:solidFill>
        </p:spPr>
        <p:txBody>
          <a:bodyPr wrap="square" rtlCol="0">
            <a:spAutoFit/>
          </a:bodyPr>
          <a:lstStyle/>
          <a:p>
            <a:r>
              <a:rPr lang="en-US" sz="3200" dirty="0">
                <a:latin typeface="Cambria" panose="02040503050406030204" pitchFamily="18" charset="0"/>
              </a:rPr>
              <a:t>Simulation Process – Exit angle generation</a:t>
            </a:r>
          </a:p>
        </p:txBody>
      </p:sp>
      <p:pic>
        <p:nvPicPr>
          <p:cNvPr id="6" name="Image 5">
            <a:extLst>
              <a:ext uri="{FF2B5EF4-FFF2-40B4-BE49-F238E27FC236}">
                <a16:creationId xmlns:a16="http://schemas.microsoft.com/office/drawing/2014/main" id="{885B1F28-2CFF-6255-837B-6FC5F4CC2BF7}"/>
              </a:ext>
            </a:extLst>
          </p:cNvPr>
          <p:cNvPicPr>
            <a:picLocks noChangeAspect="1"/>
          </p:cNvPicPr>
          <p:nvPr/>
        </p:nvPicPr>
        <p:blipFill>
          <a:blip r:embed="rId2"/>
          <a:stretch>
            <a:fillRect/>
          </a:stretch>
        </p:blipFill>
        <p:spPr>
          <a:xfrm>
            <a:off x="153852" y="2172081"/>
            <a:ext cx="3398662" cy="2513838"/>
          </a:xfrm>
          <a:prstGeom prst="rect">
            <a:avLst/>
          </a:prstGeom>
        </p:spPr>
      </p:pic>
      <p:pic>
        <p:nvPicPr>
          <p:cNvPr id="9" name="Image 8">
            <a:extLst>
              <a:ext uri="{FF2B5EF4-FFF2-40B4-BE49-F238E27FC236}">
                <a16:creationId xmlns:a16="http://schemas.microsoft.com/office/drawing/2014/main" id="{25BF1B1B-AFE8-1038-AEA3-E703C5213C31}"/>
              </a:ext>
            </a:extLst>
          </p:cNvPr>
          <p:cNvPicPr>
            <a:picLocks noChangeAspect="1"/>
          </p:cNvPicPr>
          <p:nvPr/>
        </p:nvPicPr>
        <p:blipFill>
          <a:blip r:embed="rId3"/>
          <a:stretch>
            <a:fillRect/>
          </a:stretch>
        </p:blipFill>
        <p:spPr>
          <a:xfrm>
            <a:off x="8525297" y="2066513"/>
            <a:ext cx="3327354" cy="2619406"/>
          </a:xfrm>
          <a:prstGeom prst="rect">
            <a:avLst/>
          </a:prstGeom>
        </p:spPr>
      </p:pic>
      <p:sp>
        <p:nvSpPr>
          <p:cNvPr id="10" name="ZoneTexte 9">
            <a:extLst>
              <a:ext uri="{FF2B5EF4-FFF2-40B4-BE49-F238E27FC236}">
                <a16:creationId xmlns:a16="http://schemas.microsoft.com/office/drawing/2014/main" id="{9A8DF2E8-000C-DE29-B4B9-2C3D4488E564}"/>
              </a:ext>
            </a:extLst>
          </p:cNvPr>
          <p:cNvSpPr txBox="1"/>
          <p:nvPr/>
        </p:nvSpPr>
        <p:spPr>
          <a:xfrm>
            <a:off x="308344" y="829340"/>
            <a:ext cx="10441172" cy="369332"/>
          </a:xfrm>
          <a:prstGeom prst="rect">
            <a:avLst/>
          </a:prstGeom>
          <a:noFill/>
        </p:spPr>
        <p:txBody>
          <a:bodyPr wrap="square" rtlCol="0">
            <a:spAutoFit/>
          </a:bodyPr>
          <a:lstStyle/>
          <a:p>
            <a:r>
              <a:rPr lang="en-US" dirty="0">
                <a:latin typeface="Cambria" panose="02040503050406030204" pitchFamily="18" charset="0"/>
              </a:rPr>
              <a:t>Example: Spherical form factor </a:t>
            </a:r>
          </a:p>
        </p:txBody>
      </p:sp>
      <mc:AlternateContent xmlns:mc="http://schemas.openxmlformats.org/markup-compatibility/2006">
        <mc:Choice xmlns:a14="http://schemas.microsoft.com/office/drawing/2010/main" Requires="a14">
          <p:sp>
            <p:nvSpPr>
              <p:cNvPr id="12" name="ZoneTexte 11">
                <a:extLst>
                  <a:ext uri="{FF2B5EF4-FFF2-40B4-BE49-F238E27FC236}">
                    <a16:creationId xmlns:a16="http://schemas.microsoft.com/office/drawing/2014/main" id="{3695A6CD-0BF4-3AC1-F910-5280E3B8CBED}"/>
                  </a:ext>
                </a:extLst>
              </p:cNvPr>
              <p:cNvSpPr txBox="1"/>
              <p:nvPr/>
            </p:nvSpPr>
            <p:spPr>
              <a:xfrm>
                <a:off x="4604385" y="1399867"/>
                <a:ext cx="2983230" cy="6925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𝐶𝐷𝐹</m:t>
                      </m:r>
                      <m:d>
                        <m:dPr>
                          <m:ctrlPr>
                            <a:rPr lang="en-US" b="0" i="1" smtClean="0">
                              <a:latin typeface="Cambria Math" panose="02040503050406030204" pitchFamily="18" charset="0"/>
                            </a:rPr>
                          </m:ctrlPr>
                        </m:dPr>
                        <m:e>
                          <m:r>
                            <a:rPr lang="en-US" b="0" i="1" smtClean="0">
                              <a:latin typeface="Cambria Math" panose="02040503050406030204" pitchFamily="18" charset="0"/>
                            </a:rPr>
                            <m:t>𝑞</m:t>
                          </m:r>
                        </m:e>
                      </m:d>
                      <m:r>
                        <a:rPr lang="en-US" b="0" i="1" smtClean="0">
                          <a:latin typeface="Cambria Math" panose="02040503050406030204" pitchFamily="18" charset="0"/>
                        </a:rPr>
                        <m:t>= </m:t>
                      </m:r>
                      <m:nary>
                        <m:naryPr>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0</m:t>
                          </m:r>
                        </m:sub>
                        <m:sup>
                          <m:r>
                            <a:rPr lang="en-US" b="0" i="1" smtClean="0">
                              <a:latin typeface="Cambria Math" panose="02040503050406030204" pitchFamily="18" charset="0"/>
                            </a:rPr>
                            <m:t>𝑞</m:t>
                          </m:r>
                        </m:sup>
                        <m:e>
                          <m:r>
                            <a:rPr lang="en-US" b="0" i="1" smtClean="0">
                              <a:latin typeface="Cambria Math" panose="02040503050406030204" pitchFamily="18" charset="0"/>
                            </a:rPr>
                            <m:t>𝑑𝑞</m:t>
                          </m:r>
                          <m:r>
                            <a:rPr lang="en-US" b="0" i="1" smtClean="0">
                              <a:latin typeface="Cambria Math" panose="02040503050406030204" pitchFamily="18" charset="0"/>
                            </a:rPr>
                            <m:t>′ </m:t>
                          </m:r>
                          <m:r>
                            <a:rPr lang="en-US" b="0" i="1" smtClean="0">
                              <a:latin typeface="Cambria Math" panose="02040503050406030204" pitchFamily="18" charset="0"/>
                            </a:rPr>
                            <m:t>𝐹</m:t>
                          </m:r>
                          <m:d>
                            <m:dPr>
                              <m:ctrlPr>
                                <a:rPr lang="en-US" b="0" i="1" smtClean="0">
                                  <a:latin typeface="Cambria Math" panose="02040503050406030204" pitchFamily="18" charset="0"/>
                                </a:rPr>
                              </m:ctrlPr>
                            </m:dPr>
                            <m:e>
                              <m:r>
                                <a:rPr lang="en-US" b="0" i="1" smtClean="0">
                                  <a:latin typeface="Cambria Math" panose="02040503050406030204" pitchFamily="18" charset="0"/>
                                </a:rPr>
                                <m:t>𝑞</m:t>
                              </m:r>
                              <m:r>
                                <a:rPr lang="en-US" b="0" i="1" smtClean="0">
                                  <a:latin typeface="Cambria Math" panose="02040503050406030204" pitchFamily="18" charset="0"/>
                                </a:rPr>
                                <m:t>′</m:t>
                              </m:r>
                            </m:e>
                          </m:d>
                        </m:e>
                      </m:nary>
                    </m:oMath>
                  </m:oMathPara>
                </a14:m>
                <a:endParaRPr lang="en-US" dirty="0"/>
              </a:p>
            </p:txBody>
          </p:sp>
        </mc:Choice>
        <mc:Fallback>
          <p:sp>
            <p:nvSpPr>
              <p:cNvPr id="12" name="ZoneTexte 11">
                <a:extLst>
                  <a:ext uri="{FF2B5EF4-FFF2-40B4-BE49-F238E27FC236}">
                    <a16:creationId xmlns:a16="http://schemas.microsoft.com/office/drawing/2014/main" id="{3695A6CD-0BF4-3AC1-F910-5280E3B8CBED}"/>
                  </a:ext>
                </a:extLst>
              </p:cNvPr>
              <p:cNvSpPr txBox="1">
                <a:spLocks noRot="1" noChangeAspect="1" noMove="1" noResize="1" noEditPoints="1" noAdjustHandles="1" noChangeArrowheads="1" noChangeShapeType="1" noTextEdit="1"/>
              </p:cNvSpPr>
              <p:nvPr/>
            </p:nvSpPr>
            <p:spPr>
              <a:xfrm>
                <a:off x="4604385" y="1399867"/>
                <a:ext cx="2983230" cy="692562"/>
              </a:xfrm>
              <a:prstGeom prst="rect">
                <a:avLst/>
              </a:prstGeom>
              <a:blipFill>
                <a:blip r:embed="rId4"/>
                <a:stretch>
                  <a:fillRect t="-160000" b="-24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ZoneTexte 13">
                <a:extLst>
                  <a:ext uri="{FF2B5EF4-FFF2-40B4-BE49-F238E27FC236}">
                    <a16:creationId xmlns:a16="http://schemas.microsoft.com/office/drawing/2014/main" id="{6FD063ED-3C7C-C854-20A3-08FC8976BDEB}"/>
                  </a:ext>
                </a:extLst>
              </p:cNvPr>
              <p:cNvSpPr txBox="1"/>
              <p:nvPr/>
            </p:nvSpPr>
            <p:spPr>
              <a:xfrm>
                <a:off x="1527428" y="1561482"/>
                <a:ext cx="651510" cy="369332"/>
              </a:xfrm>
              <a:prstGeom prst="rect">
                <a:avLst/>
              </a:prstGeom>
              <a:noFill/>
            </p:spPr>
            <p:txBody>
              <a:bodyPr wrap="square">
                <a:spAutoFit/>
              </a:bodyPr>
              <a:lstStyle/>
              <a:p>
                <a14:m>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oMath>
                </a14:m>
                <a:r>
                  <a:rPr lang="en-US" dirty="0">
                    <a:latin typeface="Cambria" panose="02040503050406030204" pitchFamily="18" charset="0"/>
                  </a:rPr>
                  <a:t> </a:t>
                </a:r>
                <a:endParaRPr lang="en-US" dirty="0"/>
              </a:p>
            </p:txBody>
          </p:sp>
        </mc:Choice>
        <mc:Fallback>
          <p:sp>
            <p:nvSpPr>
              <p:cNvPr id="14" name="ZoneTexte 13">
                <a:extLst>
                  <a:ext uri="{FF2B5EF4-FFF2-40B4-BE49-F238E27FC236}">
                    <a16:creationId xmlns:a16="http://schemas.microsoft.com/office/drawing/2014/main" id="{6FD063ED-3C7C-C854-20A3-08FC8976BDEB}"/>
                  </a:ext>
                </a:extLst>
              </p:cNvPr>
              <p:cNvSpPr txBox="1">
                <a:spLocks noRot="1" noChangeAspect="1" noMove="1" noResize="1" noEditPoints="1" noAdjustHandles="1" noChangeArrowheads="1" noChangeShapeType="1" noTextEdit="1"/>
              </p:cNvSpPr>
              <p:nvPr/>
            </p:nvSpPr>
            <p:spPr>
              <a:xfrm>
                <a:off x="1527428" y="1561482"/>
                <a:ext cx="651510" cy="369332"/>
              </a:xfrm>
              <a:prstGeom prst="rect">
                <a:avLst/>
              </a:prstGeom>
              <a:blipFill>
                <a:blip r:embed="rId5"/>
                <a:stretch>
                  <a:fillRect r="-3846"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ZoneTexte 15">
                <a:extLst>
                  <a:ext uri="{FF2B5EF4-FFF2-40B4-BE49-F238E27FC236}">
                    <a16:creationId xmlns:a16="http://schemas.microsoft.com/office/drawing/2014/main" id="{3A0B339F-4A4C-4213-CA11-B2A1E28753A6}"/>
                  </a:ext>
                </a:extLst>
              </p:cNvPr>
              <p:cNvSpPr txBox="1"/>
              <p:nvPr/>
            </p:nvSpPr>
            <p:spPr>
              <a:xfrm>
                <a:off x="9111261" y="1561482"/>
                <a:ext cx="215542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𝐶𝐷</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𝐹</m:t>
                          </m:r>
                        </m:e>
                        <m:sup>
                          <m:r>
                            <a:rPr lang="en-US" b="0" i="1" smtClean="0">
                              <a:latin typeface="Cambria Math" panose="02040503050406030204" pitchFamily="18" charset="0"/>
                            </a:rPr>
                            <m:t>−1</m:t>
                          </m:r>
                        </m:sup>
                      </m:sSup>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oMath>
                  </m:oMathPara>
                </a14:m>
                <a:endParaRPr lang="en-US" dirty="0"/>
              </a:p>
            </p:txBody>
          </p:sp>
        </mc:Choice>
        <mc:Fallback xmlns="">
          <p:sp>
            <p:nvSpPr>
              <p:cNvPr id="16" name="ZoneTexte 15">
                <a:extLst>
                  <a:ext uri="{FF2B5EF4-FFF2-40B4-BE49-F238E27FC236}">
                    <a16:creationId xmlns:a16="http://schemas.microsoft.com/office/drawing/2014/main" id="{3A0B339F-4A4C-4213-CA11-B2A1E28753A6}"/>
                  </a:ext>
                </a:extLst>
              </p:cNvPr>
              <p:cNvSpPr txBox="1">
                <a:spLocks noRot="1" noChangeAspect="1" noMove="1" noResize="1" noEditPoints="1" noAdjustHandles="1" noChangeArrowheads="1" noChangeShapeType="1" noTextEdit="1"/>
              </p:cNvSpPr>
              <p:nvPr/>
            </p:nvSpPr>
            <p:spPr>
              <a:xfrm>
                <a:off x="9111261" y="1561482"/>
                <a:ext cx="2155426" cy="369332"/>
              </a:xfrm>
              <a:prstGeom prst="rect">
                <a:avLst/>
              </a:prstGeom>
              <a:blipFill>
                <a:blip r:embed="rId6"/>
                <a:stretch>
                  <a:fillRect b="-12903"/>
                </a:stretch>
              </a:blipFill>
            </p:spPr>
            <p:txBody>
              <a:bodyPr/>
              <a:lstStyle/>
              <a:p>
                <a:r>
                  <a:rPr lang="en-US">
                    <a:noFill/>
                  </a:rPr>
                  <a:t> </a:t>
                </a:r>
              </a:p>
            </p:txBody>
          </p:sp>
        </mc:Fallback>
      </mc:AlternateContent>
      <p:pic>
        <p:nvPicPr>
          <p:cNvPr id="17" name="Image 16">
            <a:extLst>
              <a:ext uri="{FF2B5EF4-FFF2-40B4-BE49-F238E27FC236}">
                <a16:creationId xmlns:a16="http://schemas.microsoft.com/office/drawing/2014/main" id="{A8642AA9-3DE1-17FE-B1C8-D6F128094891}"/>
              </a:ext>
            </a:extLst>
          </p:cNvPr>
          <p:cNvPicPr>
            <a:picLocks noChangeAspect="1"/>
          </p:cNvPicPr>
          <p:nvPr/>
        </p:nvPicPr>
        <p:blipFill>
          <a:blip r:embed="rId7"/>
          <a:stretch>
            <a:fillRect/>
          </a:stretch>
        </p:blipFill>
        <p:spPr>
          <a:xfrm>
            <a:off x="4347902" y="2066512"/>
            <a:ext cx="3327355" cy="2619407"/>
          </a:xfrm>
          <a:prstGeom prst="rect">
            <a:avLst/>
          </a:prstGeom>
        </p:spPr>
      </p:pic>
      <p:cxnSp>
        <p:nvCxnSpPr>
          <p:cNvPr id="19" name="Connecteur droit avec flèche 18">
            <a:extLst>
              <a:ext uri="{FF2B5EF4-FFF2-40B4-BE49-F238E27FC236}">
                <a16:creationId xmlns:a16="http://schemas.microsoft.com/office/drawing/2014/main" id="{BC6D4413-B10D-5B66-9331-BD7E4CDA6C27}"/>
              </a:ext>
            </a:extLst>
          </p:cNvPr>
          <p:cNvCxnSpPr/>
          <p:nvPr/>
        </p:nvCxnSpPr>
        <p:spPr>
          <a:xfrm>
            <a:off x="3657600" y="3357927"/>
            <a:ext cx="585216" cy="0"/>
          </a:xfrm>
          <a:prstGeom prst="straightConnector1">
            <a:avLst/>
          </a:prstGeom>
          <a:ln w="76200">
            <a:solidFill>
              <a:schemeClr val="tx1"/>
            </a:solidFill>
            <a:tailEnd type="triangle"/>
          </a:ln>
          <a:effectLst>
            <a:outerShdw blurRad="50800" dist="38100" algn="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20" name="Connecteur droit avec flèche 19">
            <a:extLst>
              <a:ext uri="{FF2B5EF4-FFF2-40B4-BE49-F238E27FC236}">
                <a16:creationId xmlns:a16="http://schemas.microsoft.com/office/drawing/2014/main" id="{D42F350C-7889-54BA-AE0F-2950448E7FCD}"/>
              </a:ext>
            </a:extLst>
          </p:cNvPr>
          <p:cNvCxnSpPr/>
          <p:nvPr/>
        </p:nvCxnSpPr>
        <p:spPr>
          <a:xfrm>
            <a:off x="7760208" y="3357927"/>
            <a:ext cx="585216" cy="0"/>
          </a:xfrm>
          <a:prstGeom prst="straightConnector1">
            <a:avLst/>
          </a:prstGeom>
          <a:ln w="76200">
            <a:solidFill>
              <a:schemeClr val="tx1"/>
            </a:solidFill>
            <a:tailEnd type="triangle"/>
          </a:ln>
          <a:effectLst>
            <a:outerShdw blurRad="50800" dist="38100" algn="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73273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3CC081D7-9B0E-CEE2-A661-2DE763F5CF22}"/>
              </a:ext>
            </a:extLst>
          </p:cNvPr>
          <p:cNvSpPr txBox="1"/>
          <p:nvPr/>
        </p:nvSpPr>
        <p:spPr>
          <a:xfrm>
            <a:off x="0" y="0"/>
            <a:ext cx="12192000" cy="584775"/>
          </a:xfrm>
          <a:prstGeom prst="rect">
            <a:avLst/>
          </a:prstGeom>
          <a:solidFill>
            <a:schemeClr val="accent4">
              <a:lumMod val="20000"/>
              <a:lumOff val="80000"/>
            </a:schemeClr>
          </a:solidFill>
        </p:spPr>
        <p:txBody>
          <a:bodyPr wrap="square" rtlCol="0">
            <a:spAutoFit/>
          </a:bodyPr>
          <a:lstStyle/>
          <a:p>
            <a:r>
              <a:rPr lang="en-US" sz="3200" dirty="0">
                <a:latin typeface="Cambria" panose="02040503050406030204" pitchFamily="18" charset="0"/>
              </a:rPr>
              <a:t>Simulation Process – Exit angle generation code</a:t>
            </a:r>
          </a:p>
        </p:txBody>
      </p:sp>
      <p:sp>
        <p:nvSpPr>
          <p:cNvPr id="3" name="ZoneTexte 2">
            <a:extLst>
              <a:ext uri="{FF2B5EF4-FFF2-40B4-BE49-F238E27FC236}">
                <a16:creationId xmlns:a16="http://schemas.microsoft.com/office/drawing/2014/main" id="{F0BFFA36-8E80-7E2B-AF0E-90C449B73799}"/>
              </a:ext>
            </a:extLst>
          </p:cNvPr>
          <p:cNvSpPr txBox="1"/>
          <p:nvPr/>
        </p:nvSpPr>
        <p:spPr>
          <a:xfrm>
            <a:off x="147082" y="659446"/>
            <a:ext cx="11772015" cy="1200329"/>
          </a:xfrm>
          <a:prstGeom prst="rect">
            <a:avLst/>
          </a:prstGeom>
          <a:noFill/>
        </p:spPr>
        <p:txBody>
          <a:bodyPr wrap="square" rtlCol="0">
            <a:spAutoFit/>
          </a:bodyPr>
          <a:lstStyle/>
          <a:p>
            <a:r>
              <a:rPr lang="en-US" dirty="0">
                <a:latin typeface="Cambria" panose="02040503050406030204" pitchFamily="18" charset="0"/>
              </a:rPr>
              <a:t>The inverse CDF is generated within the following function:</a:t>
            </a:r>
          </a:p>
          <a:p>
            <a:endParaRPr lang="en-US" dirty="0">
              <a:latin typeface="Cambria" panose="02040503050406030204" pitchFamily="18" charset="0"/>
            </a:endParaRPr>
          </a:p>
          <a:p>
            <a:r>
              <a:rPr lang="en-US" dirty="0">
                <a:latin typeface="Cambria" panose="02040503050406030204" pitchFamily="18" charset="0"/>
              </a:rPr>
              <a:t> </a:t>
            </a:r>
          </a:p>
          <a:p>
            <a:endParaRPr lang="en-US" dirty="0">
              <a:latin typeface="Cambria" panose="02040503050406030204" pitchFamily="18" charset="0"/>
            </a:endParaRPr>
          </a:p>
        </p:txBody>
      </p:sp>
      <p:pic>
        <p:nvPicPr>
          <p:cNvPr id="4" name="Image 3">
            <a:extLst>
              <a:ext uri="{FF2B5EF4-FFF2-40B4-BE49-F238E27FC236}">
                <a16:creationId xmlns:a16="http://schemas.microsoft.com/office/drawing/2014/main" id="{A01EDB79-3BC6-0E2F-A26F-EBD4DA55822D}"/>
              </a:ext>
            </a:extLst>
          </p:cNvPr>
          <p:cNvPicPr>
            <a:picLocks noChangeAspect="1"/>
          </p:cNvPicPr>
          <p:nvPr/>
        </p:nvPicPr>
        <p:blipFill>
          <a:blip r:embed="rId2"/>
          <a:stretch>
            <a:fillRect/>
          </a:stretch>
        </p:blipFill>
        <p:spPr>
          <a:xfrm>
            <a:off x="1404860" y="1149289"/>
            <a:ext cx="9382280" cy="5272775"/>
          </a:xfrm>
          <a:prstGeom prst="rect">
            <a:avLst/>
          </a:prstGeom>
        </p:spPr>
      </p:pic>
    </p:spTree>
    <p:extLst>
      <p:ext uri="{BB962C8B-B14F-4D97-AF65-F5344CB8AC3E}">
        <p14:creationId xmlns:p14="http://schemas.microsoft.com/office/powerpoint/2010/main" val="3352872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E07A0-FF14-714E-0C4C-C4DF1867B287}"/>
            </a:ext>
          </a:extLst>
        </p:cNvPr>
        <p:cNvGrpSpPr/>
        <p:nvPr/>
      </p:nvGrpSpPr>
      <p:grpSpPr>
        <a:xfrm>
          <a:off x="0" y="0"/>
          <a:ext cx="0" cy="0"/>
          <a:chOff x="0" y="0"/>
          <a:chExt cx="0" cy="0"/>
        </a:xfrm>
      </p:grpSpPr>
      <p:sp>
        <p:nvSpPr>
          <p:cNvPr id="2" name="ZoneTexte 1">
            <a:extLst>
              <a:ext uri="{FF2B5EF4-FFF2-40B4-BE49-F238E27FC236}">
                <a16:creationId xmlns:a16="http://schemas.microsoft.com/office/drawing/2014/main" id="{99B471FB-D84D-CFB5-C251-4D53E3DF726A}"/>
              </a:ext>
            </a:extLst>
          </p:cNvPr>
          <p:cNvSpPr txBox="1"/>
          <p:nvPr/>
        </p:nvSpPr>
        <p:spPr>
          <a:xfrm>
            <a:off x="0" y="0"/>
            <a:ext cx="12192000" cy="584775"/>
          </a:xfrm>
          <a:prstGeom prst="rect">
            <a:avLst/>
          </a:prstGeom>
          <a:solidFill>
            <a:schemeClr val="accent4">
              <a:lumMod val="20000"/>
              <a:lumOff val="80000"/>
            </a:schemeClr>
          </a:solidFill>
        </p:spPr>
        <p:txBody>
          <a:bodyPr wrap="square" rtlCol="0">
            <a:spAutoFit/>
          </a:bodyPr>
          <a:lstStyle/>
          <a:p>
            <a:r>
              <a:rPr lang="en-US" sz="3200" dirty="0">
                <a:latin typeface="Cambria" panose="02040503050406030204" pitchFamily="18" charset="0"/>
              </a:rPr>
              <a:t>Simulation Process – Exit angle generation code</a:t>
            </a:r>
          </a:p>
        </p:txBody>
      </p:sp>
      <p:sp>
        <p:nvSpPr>
          <p:cNvPr id="3" name="ZoneTexte 2">
            <a:extLst>
              <a:ext uri="{FF2B5EF4-FFF2-40B4-BE49-F238E27FC236}">
                <a16:creationId xmlns:a16="http://schemas.microsoft.com/office/drawing/2014/main" id="{658455B1-1B41-CB4E-42DB-063DEB4BD310}"/>
              </a:ext>
            </a:extLst>
          </p:cNvPr>
          <p:cNvSpPr txBox="1"/>
          <p:nvPr/>
        </p:nvSpPr>
        <p:spPr>
          <a:xfrm>
            <a:off x="147082" y="659446"/>
            <a:ext cx="11772015" cy="2031325"/>
          </a:xfrm>
          <a:prstGeom prst="rect">
            <a:avLst/>
          </a:prstGeom>
          <a:noFill/>
        </p:spPr>
        <p:txBody>
          <a:bodyPr wrap="square" rtlCol="0">
            <a:spAutoFit/>
          </a:bodyPr>
          <a:lstStyle/>
          <a:p>
            <a:r>
              <a:rPr lang="en-US" dirty="0">
                <a:latin typeface="Cambria" panose="02040503050406030204" pitchFamily="18" charset="0"/>
              </a:rPr>
              <a:t>The final calculation of the exit angles is done within the main simulation process function, which will be discussed more in-depth in later slides. </a:t>
            </a:r>
          </a:p>
          <a:p>
            <a:endParaRPr lang="en-US" dirty="0">
              <a:latin typeface="Cambria" panose="02040503050406030204" pitchFamily="18" charset="0"/>
            </a:endParaRPr>
          </a:p>
          <a:p>
            <a:endParaRPr lang="en-US" dirty="0">
              <a:latin typeface="Cambria" panose="02040503050406030204" pitchFamily="18" charset="0"/>
            </a:endParaRPr>
          </a:p>
          <a:p>
            <a:endParaRPr lang="en-US" dirty="0">
              <a:latin typeface="Cambria" panose="02040503050406030204" pitchFamily="18" charset="0"/>
            </a:endParaRPr>
          </a:p>
          <a:p>
            <a:r>
              <a:rPr lang="en-US" dirty="0">
                <a:latin typeface="Cambria" panose="02040503050406030204" pitchFamily="18" charset="0"/>
              </a:rPr>
              <a:t> </a:t>
            </a:r>
          </a:p>
          <a:p>
            <a:endParaRPr lang="en-US" dirty="0">
              <a:latin typeface="Cambria" panose="02040503050406030204" pitchFamily="18" charset="0"/>
            </a:endParaRPr>
          </a:p>
        </p:txBody>
      </p:sp>
      <p:pic>
        <p:nvPicPr>
          <p:cNvPr id="5" name="Image 4">
            <a:extLst>
              <a:ext uri="{FF2B5EF4-FFF2-40B4-BE49-F238E27FC236}">
                <a16:creationId xmlns:a16="http://schemas.microsoft.com/office/drawing/2014/main" id="{ACD48D45-BD98-2CB6-74B3-AC09F749FBD4}"/>
              </a:ext>
            </a:extLst>
          </p:cNvPr>
          <p:cNvPicPr>
            <a:picLocks noChangeAspect="1"/>
          </p:cNvPicPr>
          <p:nvPr/>
        </p:nvPicPr>
        <p:blipFill>
          <a:blip r:embed="rId2"/>
          <a:stretch>
            <a:fillRect/>
          </a:stretch>
        </p:blipFill>
        <p:spPr>
          <a:xfrm>
            <a:off x="2209800" y="1675108"/>
            <a:ext cx="7772400" cy="778456"/>
          </a:xfrm>
          <a:prstGeom prst="rect">
            <a:avLst/>
          </a:prstGeom>
        </p:spPr>
      </p:pic>
      <mc:AlternateContent xmlns:mc="http://schemas.openxmlformats.org/markup-compatibility/2006" xmlns:a14="http://schemas.microsoft.com/office/drawing/2010/main">
        <mc:Choice Requires="a14">
          <p:sp>
            <p:nvSpPr>
              <p:cNvPr id="6" name="ZoneTexte 5">
                <a:extLst>
                  <a:ext uri="{FF2B5EF4-FFF2-40B4-BE49-F238E27FC236}">
                    <a16:creationId xmlns:a16="http://schemas.microsoft.com/office/drawing/2014/main" id="{CE4ABF91-04CA-A7E4-5238-BD38EB6D653E}"/>
                  </a:ext>
                </a:extLst>
              </p:cNvPr>
              <p:cNvSpPr txBox="1"/>
              <p:nvPr/>
            </p:nvSpPr>
            <p:spPr>
              <a:xfrm>
                <a:off x="73541" y="2690771"/>
                <a:ext cx="12044918" cy="646331"/>
              </a:xfrm>
              <a:prstGeom prst="rect">
                <a:avLst/>
              </a:prstGeom>
              <a:noFill/>
            </p:spPr>
            <p:txBody>
              <a:bodyPr wrap="square" rtlCol="0">
                <a:spAutoFit/>
              </a:bodyPr>
              <a:lstStyle/>
              <a:p>
                <a:r>
                  <a:rPr lang="en-US" dirty="0"/>
                  <a:t>Here, </a:t>
                </a:r>
                <a:r>
                  <a:rPr lang="en-US" i="1" dirty="0"/>
                  <a:t>q_random </a:t>
                </a:r>
                <a:r>
                  <a:rPr lang="en-US" dirty="0"/>
                  <a:t>(</a:t>
                </a:r>
                <a14:m>
                  <m:oMath xmlns:m="http://schemas.openxmlformats.org/officeDocument/2006/math">
                    <m:r>
                      <a:rPr lang="en-US" b="0" i="1" smtClean="0">
                        <a:latin typeface="Cambria Math" panose="02040503050406030204" pitchFamily="18" charset="0"/>
                      </a:rPr>
                      <m:t>𝛿</m:t>
                    </m:r>
                    <m:r>
                      <a:rPr lang="en-US" b="0" i="1" smtClean="0">
                        <a:latin typeface="Cambria Math" panose="02040503050406030204" pitchFamily="18" charset="0"/>
                      </a:rPr>
                      <m:t>𝑞</m:t>
                    </m:r>
                  </m:oMath>
                </a14:m>
                <a:r>
                  <a:rPr lang="en-US" dirty="0"/>
                  <a:t>) is chosen uniformly through the interpolated inverse CDF (</a:t>
                </a:r>
                <a:r>
                  <a:rPr lang="en-US" i="1" dirty="0"/>
                  <a:t>inverse_cdf_interp</a:t>
                </a:r>
                <a:r>
                  <a:rPr lang="en-US" dirty="0"/>
                  <a:t>) at size </a:t>
                </a:r>
                <a:r>
                  <a:rPr lang="en-US" i="1" dirty="0"/>
                  <a:t>sampling_size</a:t>
                </a:r>
                <a:r>
                  <a:rPr lang="en-US" dirty="0"/>
                  <a:t> to reflect </a:t>
                </a:r>
                <a:r>
                  <a:rPr lang="en-US" i="1" dirty="0"/>
                  <a:t>sampling_size</a:t>
                </a:r>
                <a:r>
                  <a:rPr lang="en-US" dirty="0"/>
                  <a:t> incidents generated at once. </a:t>
                </a:r>
              </a:p>
            </p:txBody>
          </p:sp>
        </mc:Choice>
        <mc:Fallback xmlns="">
          <p:sp>
            <p:nvSpPr>
              <p:cNvPr id="6" name="ZoneTexte 5">
                <a:extLst>
                  <a:ext uri="{FF2B5EF4-FFF2-40B4-BE49-F238E27FC236}">
                    <a16:creationId xmlns:a16="http://schemas.microsoft.com/office/drawing/2014/main" id="{CE4ABF91-04CA-A7E4-5238-BD38EB6D653E}"/>
                  </a:ext>
                </a:extLst>
              </p:cNvPr>
              <p:cNvSpPr txBox="1">
                <a:spLocks noRot="1" noChangeAspect="1" noMove="1" noResize="1" noEditPoints="1" noAdjustHandles="1" noChangeArrowheads="1" noChangeShapeType="1" noTextEdit="1"/>
              </p:cNvSpPr>
              <p:nvPr/>
            </p:nvSpPr>
            <p:spPr>
              <a:xfrm>
                <a:off x="73541" y="2690771"/>
                <a:ext cx="12044918" cy="646331"/>
              </a:xfrm>
              <a:prstGeom prst="rect">
                <a:avLst/>
              </a:prstGeom>
              <a:blipFill>
                <a:blip r:embed="rId3"/>
                <a:stretch>
                  <a:fillRect l="-421" t="-3846" b="-13462"/>
                </a:stretch>
              </a:blipFill>
            </p:spPr>
            <p:txBody>
              <a:bodyPr/>
              <a:lstStyle/>
              <a:p>
                <a:r>
                  <a:rPr lang="en-US">
                    <a:noFill/>
                  </a:rPr>
                  <a:t> </a:t>
                </a:r>
              </a:p>
            </p:txBody>
          </p:sp>
        </mc:Fallback>
      </mc:AlternateContent>
    </p:spTree>
    <p:extLst>
      <p:ext uri="{BB962C8B-B14F-4D97-AF65-F5344CB8AC3E}">
        <p14:creationId xmlns:p14="http://schemas.microsoft.com/office/powerpoint/2010/main" val="3768669782"/>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nception personnalisé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1295</TotalTime>
  <Words>2289</Words>
  <Application>Microsoft Macintosh PowerPoint</Application>
  <PresentationFormat>Grand écran</PresentationFormat>
  <Paragraphs>177</Paragraphs>
  <Slides>21</Slides>
  <Notes>3</Notes>
  <HiddenSlides>0</HiddenSlides>
  <MMClips>0</MMClips>
  <ScaleCrop>false</ScaleCrop>
  <HeadingPairs>
    <vt:vector size="6" baseType="variant">
      <vt:variant>
        <vt:lpstr>Polices utilisées</vt:lpstr>
      </vt:variant>
      <vt:variant>
        <vt:i4>4</vt:i4>
      </vt:variant>
      <vt:variant>
        <vt:lpstr>Thème</vt:lpstr>
      </vt:variant>
      <vt:variant>
        <vt:i4>2</vt:i4>
      </vt:variant>
      <vt:variant>
        <vt:lpstr>Titres des diapositives</vt:lpstr>
      </vt:variant>
      <vt:variant>
        <vt:i4>21</vt:i4>
      </vt:variant>
    </vt:vector>
  </HeadingPairs>
  <TitlesOfParts>
    <vt:vector size="27" baseType="lpstr">
      <vt:lpstr>Aptos</vt:lpstr>
      <vt:lpstr>Arial</vt:lpstr>
      <vt:lpstr>Cambria</vt:lpstr>
      <vt:lpstr>Cambria Math</vt:lpstr>
      <vt:lpstr>Thème Office</vt:lpstr>
      <vt:lpstr>Conception personnalisée</vt:lpstr>
      <vt:lpstr>Simulation Tutorial</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Matar Kravicas</dc:creator>
  <cp:lastModifiedBy>Matar Kravicas</cp:lastModifiedBy>
  <cp:revision>23</cp:revision>
  <dcterms:created xsi:type="dcterms:W3CDTF">2024-09-23T09:10:37Z</dcterms:created>
  <dcterms:modified xsi:type="dcterms:W3CDTF">2024-10-09T14:56:06Z</dcterms:modified>
</cp:coreProperties>
</file>